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430" r:id="rId2"/>
    <p:sldId id="454" r:id="rId3"/>
    <p:sldId id="480" r:id="rId4"/>
    <p:sldId id="481" r:id="rId5"/>
    <p:sldId id="482" r:id="rId6"/>
    <p:sldId id="479" r:id="rId7"/>
    <p:sldId id="455" r:id="rId8"/>
    <p:sldId id="438" r:id="rId9"/>
    <p:sldId id="439" r:id="rId10"/>
    <p:sldId id="440" r:id="rId11"/>
    <p:sldId id="457" r:id="rId12"/>
    <p:sldId id="403" r:id="rId13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FCFDD5"/>
    <a:srgbClr val="BDE3FF"/>
    <a:srgbClr val="262626"/>
    <a:srgbClr val="E1F2FF"/>
    <a:srgbClr val="FDFEE8"/>
    <a:srgbClr val="F3FAFF"/>
    <a:srgbClr val="F5F5F5"/>
    <a:srgbClr val="00AA55"/>
    <a:srgbClr val="00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1230" autoAdjust="0"/>
  </p:normalViewPr>
  <p:slideViewPr>
    <p:cSldViewPr snapToGrid="0" showGuides="1">
      <p:cViewPr>
        <p:scale>
          <a:sx n="75" d="100"/>
          <a:sy n="75" d="100"/>
        </p:scale>
        <p:origin x="278" y="-67"/>
      </p:cViewPr>
      <p:guideLst>
        <p:guide orient="horz" pos="232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8C66-693F-F2CF-A8C3-0C13D99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001F8-5550-CB29-DC0B-AEC75F4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9E4AD-DFE9-0B80-C163-AA7ACFEE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0307-A130-8167-9720-E157E763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5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A635-6499-5DB0-1563-FC4BDBB38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CB9107-DFB1-B177-F1FA-0AE121BDC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A2E617-A051-98B5-EFC4-D9E7904D0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40E47-C83B-C599-7279-2B7704EB8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27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A2C9-B85D-77D7-7606-CE13C39B2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CE064-80C4-27B9-3D1B-A9C8D02C5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1B2C77-0783-F77A-866D-47F5F9DA4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BEEBBF-CECB-B7CD-CA81-BF57AC963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220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5C58B-394E-4687-F794-F2A62E5BF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990A35-FF55-3EDD-7A8E-C47C763D2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70A7AD-1ABD-B60B-D2AC-5004C7EB5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E6DB24-DC32-4D13-9C69-04B2E7760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43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A0B2-10E9-4CA9-AB70-DF437EEC670F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CACB-3E00-46E8-8B9B-1A206FFEA9FB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43E0-D9DD-418B-B4F6-BD20845BED29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CCAA-0F7E-4249-8F33-07F06E8150B5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F44B7-357B-4845-8FA3-FCC917CDD7A3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1C0F-179C-4676-983B-7FCED19AF54E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D1C4-B6D8-4983-9308-9879EBD880C2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FE4-13A1-4E83-8A40-EC97286BE587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8265-496B-4607-8F58-39FA1CE5ADDC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B393-940E-44AA-9670-EA16B09B4114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DF79-E4CB-4BC2-B197-38753B9433E7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A0308-971B-4193-88F4-57AB005342BB}" type="datetime1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s://hjsportfoliolist.netlify.app/pages/garam/combat_system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4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hyperlink" Target="https://hjsportfoliolist.netlify.app/pages/daon/combat_system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jsportfoliolist.netlify.app/pages/daon/combat_system" TargetMode="Externa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E981-5D84-E291-8C6A-6B9BEF62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DD56E6-FE8D-67EF-3555-356F75148588}"/>
              </a:ext>
            </a:extLst>
          </p:cNvPr>
          <p:cNvGrpSpPr/>
          <p:nvPr/>
        </p:nvGrpSpPr>
        <p:grpSpPr>
          <a:xfrm>
            <a:off x="997894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63D613-E105-D5F1-D73B-B0DD82AD094F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15484-F4ED-6A14-6AD5-7E4BFD21F67A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D70185C-DF2B-EECC-141B-06BBB7FF1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5E248E-7396-032C-AB3C-11D535AAC427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6667696-2100-642F-7155-0B0DB114DF34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45471-525F-32A9-67BF-137BCFF303A1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8C16BC5D-3CCB-6A63-8701-BF1554F82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28553-9452-46B9-E671-969C8471A0AD}"/>
              </a:ext>
            </a:extLst>
          </p:cNvPr>
          <p:cNvGrpSpPr/>
          <p:nvPr/>
        </p:nvGrpSpPr>
        <p:grpSpPr>
          <a:xfrm>
            <a:off x="627910" y="1483751"/>
            <a:ext cx="7353120" cy="755968"/>
            <a:chOff x="627910" y="1521851"/>
            <a:chExt cx="7353120" cy="755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A28AA4-14DB-B48B-CC22-9561ABC888A9}"/>
                </a:ext>
              </a:extLst>
            </p:cNvPr>
            <p:cNvSpPr txBox="1"/>
            <p:nvPr/>
          </p:nvSpPr>
          <p:spPr>
            <a:xfrm>
              <a:off x="788355" y="1531461"/>
              <a:ext cx="7192675" cy="7463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다 캐릭터 플레이 경험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과 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논리적 사고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를 바탕으로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캐릭터의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컨셉에 맞는 전투를 설계</a:t>
              </a: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en-US" altLang="ko-KR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D4FB3F1-FE5F-E248-B2B3-F88A7D9F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1C8234-EF55-2997-F681-E63C14765FA7}"/>
              </a:ext>
            </a:extLst>
          </p:cNvPr>
          <p:cNvSpPr txBox="1"/>
          <p:nvPr/>
        </p:nvSpPr>
        <p:spPr>
          <a:xfrm>
            <a:off x="788355" y="2376692"/>
            <a:ext cx="3238066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캐릭터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스킬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액션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시스템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</p:spTree>
    <p:extLst>
      <p:ext uri="{BB962C8B-B14F-4D97-AF65-F5344CB8AC3E}">
        <p14:creationId xmlns:p14="http://schemas.microsoft.com/office/powerpoint/2010/main" val="88102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CC17F-FAAC-BD12-9D65-E2D55AE39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03E486-4D1F-08A8-B74D-FDBEDC11FA33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3AE33-4739-8702-55DA-8FADE60AAA01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E8A6EC5-F5D8-C6BD-8E7E-C73E539830A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3F11C6B-AD8E-0C28-E764-895321288E9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ECA0BA-2A23-E76A-5A53-5D489AA427DA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6274C9E-DD3A-C459-00AB-A72FCCBE8E2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2CD46A4-36D2-59AE-1D3F-9F1759CFF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603CDFF-7D42-A90D-F06F-D00098B04300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D5278EF-C850-9A89-DEEF-B05E9DCF11E3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FCBAC94-E350-B554-73A2-F4C112A6AA21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24226D-FCF2-0019-6ACA-082E6B82628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EAD58C7-A5B8-0052-8A8F-02252EB6121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2AB0302E-2914-F2F7-12FE-D648E7AE15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EBB38EC-4A91-B4AC-660D-DB93B7F09DF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E6D7FDB-970D-3285-0FE7-7814FFABFAF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D57E200-C31A-8363-B095-4B1C0740141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7DD7432-94B3-4F36-7D09-622D70C9F4B3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FCF4C76-DEDE-EDC9-4061-2D078380A170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036EAAC-F7E6-FD8C-1E8E-FAEFFDA183B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924F3E-515E-CDF4-1621-B6D2B764B4D7}"/>
                    </a:ext>
                  </a:extLst>
                </p:cNvPr>
                <p:cNvSpPr txBox="1"/>
                <p:nvPr/>
              </p:nvSpPr>
              <p:spPr>
                <a:xfrm>
                  <a:off x="643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0BC8FA7-BC67-78E9-7056-C175C4F20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AB665-29D2-8340-67A6-44F73AA07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20A46A6-8585-0435-B03C-B41E70151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E3E9F67-F5BD-26EA-610D-82A04E73C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215A10B-DB44-E0C8-196E-53BED6294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25552C1-344B-E215-129B-2C14DD911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657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C5DC2E-846C-6C43-8799-97BED40D6457}"/>
              </a:ext>
            </a:extLst>
          </p:cNvPr>
          <p:cNvSpPr/>
          <p:nvPr/>
        </p:nvSpPr>
        <p:spPr>
          <a:xfrm>
            <a:off x="192088" y="381194"/>
            <a:ext cx="11807825" cy="62878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23A5FD-A92D-B3E4-204B-415C6889B5F5}"/>
              </a:ext>
            </a:extLst>
          </p:cNvPr>
          <p:cNvSpPr txBox="1"/>
          <p:nvPr/>
        </p:nvSpPr>
        <p:spPr>
          <a:xfrm>
            <a:off x="5278396" y="1015008"/>
            <a:ext cx="6096000" cy="3324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ts val="1800"/>
              </a:lnSpc>
              <a:buNone/>
            </a:pPr>
            <a:endParaRPr lang="ko-KR" altLang="en-US" b="0" i="0" dirty="0">
              <a:effectLst/>
              <a:latin typeface="IBMPlexMono-Regular"/>
            </a:endParaRPr>
          </a:p>
          <a:p>
            <a:pPr algn="l" latinLnBrk="1">
              <a:lnSpc>
                <a:spcPts val="1800"/>
              </a:lnSpc>
              <a:buNone/>
            </a:pPr>
            <a:r>
              <a:rPr lang="ko-KR" altLang="en-US" b="0" i="0" dirty="0">
                <a:effectLst/>
                <a:latin typeface="IBMPlexMono-Regular"/>
              </a:rPr>
              <a:t> </a:t>
            </a:r>
            <a:r>
              <a:rPr lang="en-US" altLang="ko-KR" b="0" i="0" dirty="0">
                <a:effectLst/>
                <a:latin typeface="IBMPlexMono-Regular"/>
              </a:rPr>
              <a:t>'</a:t>
            </a:r>
            <a:r>
              <a:rPr lang="ko-KR" altLang="en-US" b="0" i="0" dirty="0">
                <a:effectLst/>
                <a:latin typeface="IBMPlexMono-Regular"/>
              </a:rPr>
              <a:t>단일 대상을 상대할 때 좋은 거니까 피해를 집중할 수 있어야 겠네</a:t>
            </a:r>
            <a:r>
              <a:rPr lang="en-US" altLang="ko-KR" b="0" i="0" dirty="0">
                <a:effectLst/>
                <a:latin typeface="IBMPlexMono-Regular"/>
              </a:rPr>
              <a:t>?' -&gt; '</a:t>
            </a:r>
            <a:r>
              <a:rPr lang="ko-KR" altLang="en-US" b="0" i="0" dirty="0">
                <a:effectLst/>
                <a:latin typeface="IBMPlexMono-Regular"/>
              </a:rPr>
              <a:t>피해를 집중하기 위한 방법은 </a:t>
            </a:r>
            <a:r>
              <a:rPr lang="ko-KR" altLang="en-US" b="0" i="0" dirty="0" err="1">
                <a:effectLst/>
                <a:latin typeface="IBMPlexMono-Regular"/>
              </a:rPr>
              <a:t>뭘까</a:t>
            </a:r>
            <a:r>
              <a:rPr lang="en-US" altLang="ko-KR" b="0" i="0" dirty="0">
                <a:effectLst/>
                <a:latin typeface="IBMPlexMono-Regular"/>
              </a:rPr>
              <a:t>?' -&gt; </a:t>
            </a:r>
            <a:r>
              <a:rPr lang="ko-KR" altLang="en-US" b="0" i="0" dirty="0">
                <a:effectLst/>
                <a:latin typeface="IBMPlexMono-Regular"/>
              </a:rPr>
              <a:t>해결 방법 </a:t>
            </a:r>
            <a:r>
              <a:rPr lang="en-US" altLang="ko-KR" b="0" i="0" dirty="0">
                <a:effectLst/>
                <a:latin typeface="IBMPlexMono-Regular"/>
              </a:rPr>
              <a:t>1. </a:t>
            </a:r>
            <a:r>
              <a:rPr lang="ko-KR" altLang="en-US" b="0" i="0" dirty="0">
                <a:effectLst/>
                <a:latin typeface="IBMPlexMono-Regular"/>
              </a:rPr>
              <a:t>무기의 구조를 분석 </a:t>
            </a:r>
            <a:r>
              <a:rPr lang="en-US" altLang="ko-KR" b="0" i="0" dirty="0">
                <a:effectLst/>
                <a:latin typeface="IBMPlexMono-Regular"/>
              </a:rPr>
              <a:t>(</a:t>
            </a:r>
            <a:r>
              <a:rPr lang="ko-KR" altLang="en-US" b="0" i="0" dirty="0">
                <a:effectLst/>
                <a:latin typeface="IBMPlexMono-Regular"/>
              </a:rPr>
              <a:t>이것으로 프로필에 설명한 나의 강점 중 하나인 분석력</a:t>
            </a:r>
            <a:r>
              <a:rPr lang="en-US" altLang="ko-KR" b="0" i="0" dirty="0">
                <a:effectLst/>
                <a:latin typeface="IBMPlexMono-Regular"/>
              </a:rPr>
              <a:t>, </a:t>
            </a:r>
            <a:r>
              <a:rPr lang="ko-KR" altLang="en-US" b="0" i="0" dirty="0">
                <a:effectLst/>
                <a:latin typeface="IBMPlexMono-Regular"/>
              </a:rPr>
              <a:t>논리력을 보여주기 위함</a:t>
            </a:r>
            <a:r>
              <a:rPr lang="en-US" altLang="ko-KR" b="0" i="0" dirty="0">
                <a:effectLst/>
                <a:latin typeface="IBMPlexMono-Regular"/>
              </a:rPr>
              <a:t>) -&gt; </a:t>
            </a:r>
            <a:r>
              <a:rPr lang="ko-KR" altLang="en-US" b="0" i="0" dirty="0">
                <a:effectLst/>
                <a:latin typeface="IBMPlexMono-Regular"/>
              </a:rPr>
              <a:t>부채는 부챗살 </a:t>
            </a:r>
            <a:r>
              <a:rPr lang="en-US" altLang="ko-KR" b="0" i="0" dirty="0">
                <a:effectLst/>
                <a:latin typeface="IBMPlexMono-Regular"/>
              </a:rPr>
              <a:t>+ </a:t>
            </a:r>
            <a:r>
              <a:rPr lang="ko-KR" altLang="en-US" b="0" i="0" dirty="0">
                <a:effectLst/>
                <a:latin typeface="IBMPlexMono-Regular"/>
              </a:rPr>
              <a:t>부채면으로 구성되어 있음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부챗살이 얇고 뾰족한 것이 뭔가 피뢰침 같다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피뢰침은 번개를 유도하는 역할을 한다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그러면 피해를 집중하는 것도 가능하지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부챗살을 피뢰침삼아 번개를 유도하는 전투 스타일 구상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피뢰침은 번개를 유도할 뿐만 아니라 피뢰침이 설치된 지면으로 번개를 방전시키는 역할을 함 </a:t>
            </a:r>
            <a:r>
              <a:rPr lang="en-US" altLang="ko-KR" b="0" i="0" dirty="0">
                <a:effectLst/>
                <a:latin typeface="IBMPlexMono-Regular"/>
              </a:rPr>
              <a:t>-&gt; </a:t>
            </a:r>
            <a:r>
              <a:rPr lang="ko-KR" altLang="en-US" b="0" i="0" dirty="0">
                <a:effectLst/>
                <a:latin typeface="IBMPlexMono-Regular"/>
              </a:rPr>
              <a:t>상대의 몸에 피뢰침을 꽂으면 상대의 몸 내부로 번개를 방전 시킬 수 있지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방어 무시 효과로 적용할 수 있지 않을까</a:t>
            </a:r>
            <a:r>
              <a:rPr lang="en-US" altLang="ko-KR" b="0" i="0" dirty="0">
                <a:effectLst/>
                <a:latin typeface="IBMPlexMono-Regular"/>
              </a:rPr>
              <a:t>? -&gt; </a:t>
            </a:r>
            <a:r>
              <a:rPr lang="ko-KR" altLang="en-US" b="0" i="0" dirty="0">
                <a:effectLst/>
                <a:latin typeface="IBMPlexMono-Regular"/>
              </a:rPr>
              <a:t>방어 무시 효과를 추가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F061F89-A6B2-2FA9-75F2-677F1A86BBA6}"/>
              </a:ext>
            </a:extLst>
          </p:cNvPr>
          <p:cNvSpPr txBox="1"/>
          <p:nvPr/>
        </p:nvSpPr>
        <p:spPr>
          <a:xfrm>
            <a:off x="883920" y="4563833"/>
            <a:ext cx="4002699" cy="3077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뾰족하고 얇은 부챗살이 피뢰침 같은 역할을 할 수 있지 않을까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피뢰침은 번개를 유도하는 역할을 하니까 피해를 집중하는 컨셉에 적합한 것 같다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0792E19-01F5-E781-DD8E-483485AB20BB}"/>
              </a:ext>
            </a:extLst>
          </p:cNvPr>
          <p:cNvSpPr txBox="1"/>
          <p:nvPr/>
        </p:nvSpPr>
        <p:spPr>
          <a:xfrm>
            <a:off x="1609377" y="1015008"/>
            <a:ext cx="1264770" cy="12311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 자료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CN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타워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캐나다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B06D-62FB-BD1F-32E7-0DE357536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2" t="15450" r="23701" b="33761"/>
          <a:stretch>
            <a:fillRect/>
          </a:stretch>
        </p:blipFill>
        <p:spPr bwMode="auto">
          <a:xfrm>
            <a:off x="1578279" y="1183610"/>
            <a:ext cx="1326967" cy="113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5F6C3008-BAFD-01BF-0496-61BD44E84E8B}"/>
              </a:ext>
            </a:extLst>
          </p:cNvPr>
          <p:cNvSpPr txBox="1"/>
          <p:nvPr/>
        </p:nvSpPr>
        <p:spPr>
          <a:xfrm>
            <a:off x="1627229" y="2354055"/>
            <a:ext cx="1074012" cy="24622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곳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+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얇고 뾰족한 모양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피뢰침 역할을 하게 되는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9F877F0-8442-9298-F29E-E5638E505A96}"/>
              </a:ext>
            </a:extLst>
          </p:cNvPr>
          <p:cNvGrpSpPr/>
          <p:nvPr/>
        </p:nvGrpSpPr>
        <p:grpSpPr>
          <a:xfrm>
            <a:off x="1356092" y="2998834"/>
            <a:ext cx="2690298" cy="860332"/>
            <a:chOff x="8896638" y="3371211"/>
            <a:chExt cx="2690298" cy="860332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8F1A912-E08A-F9C4-D4FC-F694776B4347}"/>
                </a:ext>
              </a:extLst>
            </p:cNvPr>
            <p:cNvSpPr txBox="1"/>
            <p:nvPr/>
          </p:nvSpPr>
          <p:spPr>
            <a:xfrm>
              <a:off x="8896638" y="3923766"/>
              <a:ext cx="269029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얇고 뾰족한 부챗살이 피뢰침처럼 번개를 유도할 수 있지 않을까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BA2657D-69A7-E602-64BC-BEA796C0CDA7}"/>
                </a:ext>
              </a:extLst>
            </p:cNvPr>
            <p:cNvSpPr txBox="1"/>
            <p:nvPr/>
          </p:nvSpPr>
          <p:spPr>
            <a:xfrm>
              <a:off x="8964640" y="3371211"/>
              <a:ext cx="89768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아이디어 획득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83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126830-BFD9-9DDF-B419-A1FC3949443B}"/>
              </a:ext>
            </a:extLst>
          </p:cNvPr>
          <p:cNvGrpSpPr/>
          <p:nvPr/>
        </p:nvGrpSpPr>
        <p:grpSpPr>
          <a:xfrm>
            <a:off x="5377115" y="3776961"/>
            <a:ext cx="1437770" cy="379750"/>
            <a:chOff x="5288785" y="3776961"/>
            <a:chExt cx="1437770" cy="3797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7274F5-F1BB-D626-ECE0-7426F27171FE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DE51F70-5333-6599-E15C-84FD1791C72F}"/>
                </a:ext>
              </a:extLst>
            </p:cNvPr>
            <p:cNvGrpSpPr/>
            <p:nvPr/>
          </p:nvGrpSpPr>
          <p:grpSpPr>
            <a:xfrm>
              <a:off x="5444568" y="3840836"/>
              <a:ext cx="1126205" cy="252000"/>
              <a:chOff x="6520536" y="4032698"/>
              <a:chExt cx="1126205" cy="252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AF02D-42E6-5BCC-0F01-7F8AD26C8963}"/>
                  </a:ext>
                </a:extLst>
              </p:cNvPr>
              <p:cNvSpPr txBox="1"/>
              <p:nvPr/>
            </p:nvSpPr>
            <p:spPr>
              <a:xfrm>
                <a:off x="6772536" y="4074060"/>
                <a:ext cx="874205" cy="169277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b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5 Medium" pitchFamily="2" charset="-127"/>
                    <a:ea typeface="페이퍼로지 5 Medium" pitchFamily="2" charset="-127"/>
                    <a:cs typeface="Pretendard" panose="02000503000000020004" pitchFamily="2" charset="-127"/>
                  </a:rPr>
                  <a:t>웹 사이트 열기</a:t>
                </a:r>
                <a:endPara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F48D50-C48E-F585-E3C2-17035663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6520536" y="4032698"/>
                <a:ext cx="252000" cy="252000"/>
              </a:xfrm>
              <a:prstGeom prst="ellipse">
                <a:avLst/>
              </a:prstGeom>
            </p:spPr>
          </p:pic>
        </p:grpSp>
        <p:sp>
          <p:nvSpPr>
            <p:cNvPr id="31" name="직사각형 30">
              <a:hlinkClick r:id="rId3" tooltip="링크 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9" y="2563730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4800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754012" y="3487059"/>
            <a:ext cx="468397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제가 작성한 모든 문서들은 아래의 링크를 통해 자세하게 확인하실 수 있습니다</a:t>
            </a:r>
            <a:r>
              <a:rPr lang="en-US" altLang="ko-KR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EA099-51A6-2CDB-BCE5-D9F1D06A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AB1DA1-0462-3A0F-01E5-BA6D79E13473}"/>
              </a:ext>
            </a:extLst>
          </p:cNvPr>
          <p:cNvSpPr/>
          <p:nvPr/>
        </p:nvSpPr>
        <p:spPr>
          <a:xfrm>
            <a:off x="6503772" y="-9674"/>
            <a:ext cx="5688228" cy="6867673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790A94-7914-6F67-430B-480B7E9FF3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60E0AF-FDBA-CC3B-D7B3-4FC664BDCA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31DD6BE-7F03-24FE-6CD1-42E2CC9E0C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A590D5-F4DE-B234-AA1C-00AA9183107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D446201-BD54-A019-D120-B021C339A46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998BC-8E2D-401D-40AC-29EB21F527CA}"/>
                    </a:ext>
                  </a:extLst>
                </p:cNvPr>
                <p:cNvSpPr txBox="1"/>
                <p:nvPr/>
              </p:nvSpPr>
              <p:spPr>
                <a:xfrm>
                  <a:off x="674042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A2E69B6-4EDD-67A0-4DDE-81D1DC05EF9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2E3F7EE-C17F-A7AB-FBEB-E79699D3E5C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878457-473D-6EBD-8676-4F18E1153EE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7874CC2-84EA-7A6F-D7E4-401EA9C06B8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5ED8C64-F6C1-E45B-A7E7-E29EF0E030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E4364F-F758-4DC3-F026-64C1A787533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7D73CA-1F67-0076-83EF-2C093352653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E2B8CC7-6F0A-6167-6F13-7F1CEF1C34E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2EF12C6-DC3D-59E0-08CB-FE93092214E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8766144-C4E4-0362-B067-0EFF747C8807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A0FD8EA-0CB2-0922-B9B8-EAD25C7DA85F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56B061-8A52-1A2E-99EB-28880B990E3B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1D9E1-9DBE-BE69-F6FC-6BB4917F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B57ED57-8383-228B-3CF7-47B90CFB4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8EB300-5095-0C9B-5A07-F2EE20818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F355B6A-22A1-608A-885E-8E8FE19A9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23AF1D-4F5A-979E-806A-5CBF65156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35917E4-06FB-3B89-9721-BDCEF483C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91F70-7A95-1385-DDB0-C53AABCB6ED5}"/>
              </a:ext>
            </a:extLst>
          </p:cNvPr>
          <p:cNvGrpSpPr/>
          <p:nvPr/>
        </p:nvGrpSpPr>
        <p:grpSpPr>
          <a:xfrm>
            <a:off x="7100649" y="1421052"/>
            <a:ext cx="3450546" cy="403327"/>
            <a:chOff x="6934651" y="1421052"/>
            <a:chExt cx="3450546" cy="40332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55A915B-B0BF-9A34-F4E4-6A1E72B88E10}"/>
                </a:ext>
              </a:extLst>
            </p:cNvPr>
            <p:cNvGrpSpPr/>
            <p:nvPr/>
          </p:nvGrpSpPr>
          <p:grpSpPr>
            <a:xfrm>
              <a:off x="6934651" y="1421052"/>
              <a:ext cx="623102" cy="153888"/>
              <a:chOff x="537034" y="2568554"/>
              <a:chExt cx="623102" cy="15388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964869-539F-C6D3-D911-8D1BA503524C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교육 사항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7BB9616-48BE-D645-DD77-E6E99AD80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4035D4-5854-97F1-178F-1CBEEDB46BB5}"/>
                </a:ext>
              </a:extLst>
            </p:cNvPr>
            <p:cNvSpPr txBox="1"/>
            <p:nvPr/>
          </p:nvSpPr>
          <p:spPr>
            <a:xfrm>
              <a:off x="6934651" y="1678186"/>
              <a:ext cx="1163314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2024.03 ~ 2024.06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A5EF61-B155-8623-106A-0FEF09818FB0}"/>
                </a:ext>
              </a:extLst>
            </p:cNvPr>
            <p:cNvSpPr txBox="1"/>
            <p:nvPr/>
          </p:nvSpPr>
          <p:spPr>
            <a:xfrm>
              <a:off x="8094505" y="1670491"/>
              <a:ext cx="229069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국비 교육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콘텐츠 기획자 양성 과정 수료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63211-873A-FD63-5E6B-6BF15E01E671}"/>
              </a:ext>
            </a:extLst>
          </p:cNvPr>
          <p:cNvGrpSpPr/>
          <p:nvPr/>
        </p:nvGrpSpPr>
        <p:grpSpPr>
          <a:xfrm>
            <a:off x="7100649" y="2306960"/>
            <a:ext cx="3642906" cy="403327"/>
            <a:chOff x="6934651" y="2379424"/>
            <a:chExt cx="3642906" cy="403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A18DA3-69BF-787F-DE86-E437603ABC67}"/>
                </a:ext>
              </a:extLst>
            </p:cNvPr>
            <p:cNvGrpSpPr/>
            <p:nvPr/>
          </p:nvGrpSpPr>
          <p:grpSpPr>
            <a:xfrm>
              <a:off x="6942389" y="2379424"/>
              <a:ext cx="959732" cy="153888"/>
              <a:chOff x="537034" y="2568554"/>
              <a:chExt cx="959732" cy="15388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B0F82-C28C-E92C-1DD0-B97244BF59DA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95973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경력 사항 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신입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F74258-6D5C-785A-290E-D3CFCBD1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40BD2-1FB0-912E-97B3-D2E182499004}"/>
                </a:ext>
              </a:extLst>
            </p:cNvPr>
            <p:cNvSpPr txBox="1"/>
            <p:nvPr/>
          </p:nvSpPr>
          <p:spPr>
            <a:xfrm>
              <a:off x="6934651" y="2636558"/>
              <a:ext cx="1121636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B01C7A-E4A0-C905-A05D-080EDDDE0BEA}"/>
                </a:ext>
              </a:extLst>
            </p:cNvPr>
            <p:cNvSpPr txBox="1"/>
            <p:nvPr/>
          </p:nvSpPr>
          <p:spPr>
            <a:xfrm>
              <a:off x="8094505" y="2628863"/>
              <a:ext cx="248305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현장실습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하이퍼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캐주얼 게임 개발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A3BF04-6465-B18B-60D6-2879BECF77D7}"/>
              </a:ext>
            </a:extLst>
          </p:cNvPr>
          <p:cNvGrpSpPr/>
          <p:nvPr/>
        </p:nvGrpSpPr>
        <p:grpSpPr>
          <a:xfrm>
            <a:off x="7100649" y="3192868"/>
            <a:ext cx="2772475" cy="403327"/>
            <a:chOff x="6934651" y="3337796"/>
            <a:chExt cx="2772475" cy="40332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36A38-6712-E62A-6BB7-9C91832DB709}"/>
                </a:ext>
              </a:extLst>
            </p:cNvPr>
            <p:cNvGrpSpPr/>
            <p:nvPr/>
          </p:nvGrpSpPr>
          <p:grpSpPr>
            <a:xfrm>
              <a:off x="6934651" y="3337796"/>
              <a:ext cx="623101" cy="153888"/>
              <a:chOff x="537034" y="2568554"/>
              <a:chExt cx="623101" cy="1538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F45CCC-F28E-9611-E266-3579398B5766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학력 사항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E1D60FF-3507-D117-E8B0-4B2DD6F3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94FE2-7EF6-3A3E-6A13-0C6382180BEF}"/>
                </a:ext>
              </a:extLst>
            </p:cNvPr>
            <p:cNvSpPr txBox="1"/>
            <p:nvPr/>
          </p:nvSpPr>
          <p:spPr>
            <a:xfrm>
              <a:off x="6934651" y="3594930"/>
              <a:ext cx="1134460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2017.03 ~ 2023.02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EF77AF-1482-8AB4-226F-2623CB0665E8}"/>
                </a:ext>
              </a:extLst>
            </p:cNvPr>
            <p:cNvSpPr txBox="1"/>
            <p:nvPr/>
          </p:nvSpPr>
          <p:spPr>
            <a:xfrm>
              <a:off x="8094505" y="3587235"/>
              <a:ext cx="161262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한국공학대학교 게임공학과 졸업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39B93F-FC7C-28E8-CF88-ED8B938959D8}"/>
              </a:ext>
            </a:extLst>
          </p:cNvPr>
          <p:cNvGrpSpPr/>
          <p:nvPr/>
        </p:nvGrpSpPr>
        <p:grpSpPr>
          <a:xfrm>
            <a:off x="7100649" y="4078775"/>
            <a:ext cx="4024354" cy="1620772"/>
            <a:chOff x="6934651" y="4296169"/>
            <a:chExt cx="4024354" cy="162077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915F166-24BA-E93B-8EB2-FAAE3612A019}"/>
                </a:ext>
              </a:extLst>
            </p:cNvPr>
            <p:cNvGrpSpPr/>
            <p:nvPr/>
          </p:nvGrpSpPr>
          <p:grpSpPr>
            <a:xfrm>
              <a:off x="6934651" y="4296169"/>
              <a:ext cx="623101" cy="153888"/>
              <a:chOff x="537034" y="2568554"/>
              <a:chExt cx="623101" cy="153888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2290560-13EB-39E7-196F-4D01D6B6C3FB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보유 기술</a:t>
                </a: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8DE9840-50F6-9E4B-455C-4B64C6DC2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1038EE-D2B7-51E0-347E-DF197A15B63D}"/>
                </a:ext>
              </a:extLst>
            </p:cNvPr>
            <p:cNvGrpSpPr/>
            <p:nvPr/>
          </p:nvGrpSpPr>
          <p:grpSpPr>
            <a:xfrm>
              <a:off x="6934651" y="4545608"/>
              <a:ext cx="1152239" cy="1371333"/>
              <a:chOff x="192088" y="4141115"/>
              <a:chExt cx="1152239" cy="13713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E051C33-D18D-BEE1-A18E-611C369DB74B}"/>
                  </a:ext>
                </a:extLst>
              </p:cNvPr>
              <p:cNvSpPr txBox="1"/>
              <p:nvPr/>
            </p:nvSpPr>
            <p:spPr>
              <a:xfrm>
                <a:off x="192088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작업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98BB317-0CC1-034B-9C15-EE14A47938A1}"/>
                  </a:ext>
                </a:extLst>
              </p:cNvPr>
              <p:cNvGrpSpPr/>
              <p:nvPr/>
            </p:nvGrpSpPr>
            <p:grpSpPr>
              <a:xfrm>
                <a:off x="192088" y="4337310"/>
                <a:ext cx="1152239" cy="315047"/>
                <a:chOff x="192088" y="4337310"/>
                <a:chExt cx="1152239" cy="315047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5FF728-8487-5D32-2F8C-AAAD81641702}"/>
                    </a:ext>
                  </a:extLst>
                </p:cNvPr>
                <p:cNvSpPr txBox="1"/>
                <p:nvPr/>
              </p:nvSpPr>
              <p:spPr>
                <a:xfrm>
                  <a:off x="192088" y="4337310"/>
                  <a:ext cx="65562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PowerPoint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93D4E02-FC57-4F4F-E413-C2BC4C8D62CD}"/>
                    </a:ext>
                  </a:extLst>
                </p:cNvPr>
                <p:cNvSpPr txBox="1"/>
                <p:nvPr/>
              </p:nvSpPr>
              <p:spPr>
                <a:xfrm>
                  <a:off x="192088" y="449119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2E62BB3-91D7-5889-DB6D-49554D19D799}"/>
                  </a:ext>
                </a:extLst>
              </p:cNvPr>
              <p:cNvGrpSpPr/>
              <p:nvPr/>
            </p:nvGrpSpPr>
            <p:grpSpPr>
              <a:xfrm>
                <a:off x="192088" y="4767355"/>
                <a:ext cx="1152239" cy="315047"/>
                <a:chOff x="192088" y="4935900"/>
                <a:chExt cx="1152239" cy="315047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C3ECF1-532E-F2A4-D2E0-120B8E9F4413}"/>
                    </a:ext>
                  </a:extLst>
                </p:cNvPr>
                <p:cNvSpPr txBox="1"/>
                <p:nvPr/>
              </p:nvSpPr>
              <p:spPr>
                <a:xfrm>
                  <a:off x="192088" y="4935900"/>
                  <a:ext cx="30938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Word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677354D-4F52-F1E1-5F39-86ABB150875F}"/>
                    </a:ext>
                  </a:extLst>
                </p:cNvPr>
                <p:cNvSpPr txBox="1"/>
                <p:nvPr/>
              </p:nvSpPr>
              <p:spPr>
                <a:xfrm>
                  <a:off x="192088" y="508978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CC96D7D-0FB7-DF52-F1EB-2183C0C166FE}"/>
                  </a:ext>
                </a:extLst>
              </p:cNvPr>
              <p:cNvGrpSpPr/>
              <p:nvPr/>
            </p:nvGrpSpPr>
            <p:grpSpPr>
              <a:xfrm>
                <a:off x="192088" y="5197401"/>
                <a:ext cx="1152239" cy="315047"/>
                <a:chOff x="192088" y="5447212"/>
                <a:chExt cx="1152239" cy="315047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FF8E0AB-F7E5-8733-FE9B-FCF350D9955F}"/>
                    </a:ext>
                  </a:extLst>
                </p:cNvPr>
                <p:cNvSpPr txBox="1"/>
                <p:nvPr/>
              </p:nvSpPr>
              <p:spPr>
                <a:xfrm>
                  <a:off x="192088" y="5447212"/>
                  <a:ext cx="302968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Excel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6658BC0-1723-FBD6-638D-E4BB823D59A3}"/>
                    </a:ext>
                  </a:extLst>
                </p:cNvPr>
                <p:cNvSpPr txBox="1"/>
                <p:nvPr/>
              </p:nvSpPr>
              <p:spPr>
                <a:xfrm>
                  <a:off x="192088" y="5601100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A723692-68F6-1687-6431-E8B148511F12}"/>
                </a:ext>
              </a:extLst>
            </p:cNvPr>
            <p:cNvSpPr txBox="1"/>
            <p:nvPr/>
          </p:nvSpPr>
          <p:spPr>
            <a:xfrm>
              <a:off x="8516029" y="5778442"/>
              <a:ext cx="244297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+ C/C++, C#, Python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등의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개발 언어 사용 경험 보유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30FDB-B62A-247A-8534-4CF42E444F89}"/>
                </a:ext>
              </a:extLst>
            </p:cNvPr>
            <p:cNvGrpSpPr/>
            <p:nvPr/>
          </p:nvGrpSpPr>
          <p:grpSpPr>
            <a:xfrm>
              <a:off x="8378936" y="4545608"/>
              <a:ext cx="1152239" cy="941288"/>
              <a:chOff x="3138857" y="4141115"/>
              <a:chExt cx="1152239" cy="941288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937BE76-4DD9-DD14-3FB6-11CAD02F33B6}"/>
                  </a:ext>
                </a:extLst>
              </p:cNvPr>
              <p:cNvSpPr txBox="1"/>
              <p:nvPr/>
            </p:nvSpPr>
            <p:spPr>
              <a:xfrm>
                <a:off x="3138857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엔진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2E8457-FA35-D2EE-B4AA-0A6BA08B17BB}"/>
                  </a:ext>
                </a:extLst>
              </p:cNvPr>
              <p:cNvGrpSpPr/>
              <p:nvPr/>
            </p:nvGrpSpPr>
            <p:grpSpPr>
              <a:xfrm>
                <a:off x="3138857" y="4337310"/>
                <a:ext cx="1152239" cy="315047"/>
                <a:chOff x="5065870" y="4272360"/>
                <a:chExt cx="1152239" cy="315047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87BBA2CF-1F22-5B02-6237-E5F8DCC7AD6F}"/>
                    </a:ext>
                  </a:extLst>
                </p:cNvPr>
                <p:cNvSpPr txBox="1"/>
                <p:nvPr/>
              </p:nvSpPr>
              <p:spPr>
                <a:xfrm>
                  <a:off x="5065870" y="4272360"/>
                  <a:ext cx="301365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Unity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247B98D-E6E3-54B2-C388-B901944953EC}"/>
                    </a:ext>
                  </a:extLst>
                </p:cNvPr>
                <p:cNvSpPr txBox="1"/>
                <p:nvPr/>
              </p:nvSpPr>
              <p:spPr>
                <a:xfrm>
                  <a:off x="5065870" y="442624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08AF95-DA9E-C9E5-5B05-2BB67895097A}"/>
                  </a:ext>
                </a:extLst>
              </p:cNvPr>
              <p:cNvGrpSpPr/>
              <p:nvPr/>
            </p:nvGrpSpPr>
            <p:grpSpPr>
              <a:xfrm>
                <a:off x="3138857" y="4767356"/>
                <a:ext cx="1152239" cy="315047"/>
                <a:chOff x="5065870" y="4554675"/>
                <a:chExt cx="1152239" cy="315047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E0B43E1B-772D-58D8-3E6A-BD63A9E23316}"/>
                    </a:ext>
                  </a:extLst>
                </p:cNvPr>
                <p:cNvSpPr txBox="1"/>
                <p:nvPr/>
              </p:nvSpPr>
              <p:spPr>
                <a:xfrm>
                  <a:off x="5065870" y="4554675"/>
                  <a:ext cx="90730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Unreal </a:t>
                  </a:r>
                  <a:r>
                    <a:rPr lang="en-US" altLang="ko-KR"/>
                    <a:t>Engine 4</a:t>
                  </a:r>
                  <a:endParaRPr lang="en-US" altLang="ko-KR" dirty="0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B997324-3B0D-3982-3CE4-36E462073AF3}"/>
                    </a:ext>
                  </a:extLst>
                </p:cNvPr>
                <p:cNvSpPr txBox="1"/>
                <p:nvPr/>
              </p:nvSpPr>
              <p:spPr>
                <a:xfrm>
                  <a:off x="5065870" y="470856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FB3C86-7821-0042-7760-557C7951B242}"/>
                </a:ext>
              </a:extLst>
            </p:cNvPr>
            <p:cNvGrpSpPr/>
            <p:nvPr/>
          </p:nvGrpSpPr>
          <p:grpSpPr>
            <a:xfrm>
              <a:off x="9806766" y="4545608"/>
              <a:ext cx="1152239" cy="941288"/>
              <a:chOff x="4741761" y="4141115"/>
              <a:chExt cx="1152239" cy="9412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F197F7-FDB7-1BC0-E593-DB540D58069D}"/>
                  </a:ext>
                </a:extLst>
              </p:cNvPr>
              <p:cNvSpPr txBox="1"/>
              <p:nvPr/>
            </p:nvSpPr>
            <p:spPr>
              <a:xfrm>
                <a:off x="4741761" y="4141115"/>
                <a:ext cx="424329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539E2-8693-569B-D26A-CA5DD8E425C1}"/>
                  </a:ext>
                </a:extLst>
              </p:cNvPr>
              <p:cNvGrpSpPr/>
              <p:nvPr/>
            </p:nvGrpSpPr>
            <p:grpSpPr>
              <a:xfrm>
                <a:off x="4741761" y="4337310"/>
                <a:ext cx="1152239" cy="315047"/>
                <a:chOff x="7837690" y="4191780"/>
                <a:chExt cx="1152239" cy="315047"/>
              </a:xfrm>
            </p:grpSpPr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D4D8F27-EA00-73D8-BC79-EAA8DBFEAC87}"/>
                    </a:ext>
                  </a:extLst>
                </p:cNvPr>
                <p:cNvSpPr txBox="1"/>
                <p:nvPr/>
              </p:nvSpPr>
              <p:spPr>
                <a:xfrm>
                  <a:off x="7837690" y="4191780"/>
                  <a:ext cx="503343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협업 </a:t>
                  </a:r>
                  <a:r>
                    <a:rPr lang="en-US" altLang="ko-KR" dirty="0"/>
                    <a:t>- Git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B58776-45E0-1303-A657-38AD46418270}"/>
                    </a:ext>
                  </a:extLst>
                </p:cNvPr>
                <p:cNvSpPr txBox="1"/>
                <p:nvPr/>
              </p:nvSpPr>
              <p:spPr>
                <a:xfrm>
                  <a:off x="7837690" y="434566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1D94325-D2C3-7C3B-BCAE-AB7255450CF9}"/>
                  </a:ext>
                </a:extLst>
              </p:cNvPr>
              <p:cNvGrpSpPr/>
              <p:nvPr/>
            </p:nvGrpSpPr>
            <p:grpSpPr>
              <a:xfrm>
                <a:off x="4741761" y="4767356"/>
                <a:ext cx="1152239" cy="315047"/>
                <a:chOff x="7900257" y="4474095"/>
                <a:chExt cx="1152239" cy="315047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90E609D-C917-5E6F-7C30-1A7DD9B89597}"/>
                    </a:ext>
                  </a:extLst>
                </p:cNvPr>
                <p:cNvSpPr txBox="1"/>
                <p:nvPr/>
              </p:nvSpPr>
              <p:spPr>
                <a:xfrm>
                  <a:off x="7900257" y="4474095"/>
                  <a:ext cx="1122102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데이터 관리 </a:t>
                  </a:r>
                  <a:r>
                    <a:rPr lang="en-US" altLang="ko-KR" dirty="0"/>
                    <a:t>- MySQL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548FA9F-DBCC-9D10-D174-08DE861FCA3C}"/>
                    </a:ext>
                  </a:extLst>
                </p:cNvPr>
                <p:cNvSpPr txBox="1"/>
                <p:nvPr/>
              </p:nvSpPr>
              <p:spPr>
                <a:xfrm>
                  <a:off x="7900257" y="462798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A42AA6-4F90-98A3-127D-FB5F6F0628C5}"/>
              </a:ext>
            </a:extLst>
          </p:cNvPr>
          <p:cNvGrpSpPr/>
          <p:nvPr/>
        </p:nvGrpSpPr>
        <p:grpSpPr>
          <a:xfrm>
            <a:off x="652390" y="1421052"/>
            <a:ext cx="5472652" cy="4101400"/>
            <a:chOff x="408914" y="1421052"/>
            <a:chExt cx="5472652" cy="41014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C05074-DABB-4CF2-D6B7-167BB0282B5B}"/>
                </a:ext>
              </a:extLst>
            </p:cNvPr>
            <p:cNvSpPr txBox="1"/>
            <p:nvPr/>
          </p:nvSpPr>
          <p:spPr>
            <a:xfrm>
              <a:off x="1721394" y="1646002"/>
              <a:ext cx="91531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| 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774ACA7-BE2E-BF22-4843-11227285A340}"/>
                </a:ext>
              </a:extLst>
            </p:cNvPr>
            <p:cNvGrpSpPr/>
            <p:nvPr/>
          </p:nvGrpSpPr>
          <p:grpSpPr>
            <a:xfrm>
              <a:off x="1721394" y="2025503"/>
              <a:ext cx="3596633" cy="625610"/>
              <a:chOff x="1990782" y="1984363"/>
              <a:chExt cx="3596633" cy="625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0097BAF-8AC0-95CC-8482-B9E1DE82B434}"/>
                  </a:ext>
                </a:extLst>
              </p:cNvPr>
              <p:cNvGrpSpPr/>
              <p:nvPr/>
            </p:nvGrpSpPr>
            <p:grpSpPr>
              <a:xfrm>
                <a:off x="1990782" y="1984363"/>
                <a:ext cx="1307479" cy="625610"/>
                <a:chOff x="1990782" y="1984363"/>
                <a:chExt cx="1307479" cy="625610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8E47243-0FDA-8496-46D7-5845397CE494}"/>
                    </a:ext>
                  </a:extLst>
                </p:cNvPr>
                <p:cNvGrpSpPr/>
                <p:nvPr/>
              </p:nvGrpSpPr>
              <p:grpSpPr>
                <a:xfrm>
                  <a:off x="1990782" y="2201514"/>
                  <a:ext cx="1075044" cy="180000"/>
                  <a:chOff x="1990782" y="2038461"/>
                  <a:chExt cx="1075044" cy="180000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21F83D3-D349-2FF6-1DA8-94E2E493E1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0782" y="2059212"/>
                    <a:ext cx="89504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010-2052-2419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9E22FC28-5359-5585-F2FA-F94B79F012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87" t="8239" r="58028" b="67601"/>
                  <a:stretch>
                    <a:fillRect/>
                  </a:stretch>
                </p:blipFill>
                <p:spPr bwMode="auto">
                  <a:xfrm>
                    <a:off x="1990782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7807C45C-1626-48F5-E9F6-9E748975F16F}"/>
                    </a:ext>
                  </a:extLst>
                </p:cNvPr>
                <p:cNvGrpSpPr/>
                <p:nvPr/>
              </p:nvGrpSpPr>
              <p:grpSpPr>
                <a:xfrm>
                  <a:off x="1990782" y="2429973"/>
                  <a:ext cx="1307479" cy="180000"/>
                  <a:chOff x="1997615" y="2348513"/>
                  <a:chExt cx="1307479" cy="18000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4A6C0AD-1050-4EA7-FAF3-32CF87176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615" y="2369264"/>
                    <a:ext cx="1127479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hjs0913@naver.com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6464581E-E28F-51FE-7686-A7AB579291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06" t="8239" r="44409" b="67601"/>
                  <a:stretch>
                    <a:fillRect/>
                  </a:stretch>
                </p:blipFill>
                <p:spPr bwMode="auto">
                  <a:xfrm>
                    <a:off x="1997615" y="2348513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0D788B-81F7-05D6-CE65-FFBA8743076F}"/>
                    </a:ext>
                  </a:extLst>
                </p:cNvPr>
                <p:cNvSpPr txBox="1"/>
                <p:nvPr/>
              </p:nvSpPr>
              <p:spPr>
                <a:xfrm>
                  <a:off x="1990782" y="1984363"/>
                  <a:ext cx="45685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contact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ED0F0A0-AAD0-2E4A-119A-F82A5B731868}"/>
                  </a:ext>
                </a:extLst>
              </p:cNvPr>
              <p:cNvGrpSpPr/>
              <p:nvPr/>
            </p:nvGrpSpPr>
            <p:grpSpPr>
              <a:xfrm>
                <a:off x="3621101" y="1984363"/>
                <a:ext cx="1966314" cy="397151"/>
                <a:chOff x="3731976" y="1984363"/>
                <a:chExt cx="1966314" cy="39715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37AABFF7-4111-048F-B59D-2FF36AB2A461}"/>
                    </a:ext>
                  </a:extLst>
                </p:cNvPr>
                <p:cNvGrpSpPr/>
                <p:nvPr/>
              </p:nvGrpSpPr>
              <p:grpSpPr>
                <a:xfrm>
                  <a:off x="3731976" y="2201514"/>
                  <a:ext cx="1966314" cy="180000"/>
                  <a:chOff x="3731976" y="2038461"/>
                  <a:chExt cx="1966314" cy="1800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1037130-8207-9237-9500-C556098DA85E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976" y="2059212"/>
                    <a:ext cx="178631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hlinkClick r:id="rId5"/>
                      </a:rPr>
                      <a:t>https://hjsportfoliolist.netlify.app/</a:t>
                    </a:r>
                    <a:endParaRPr lang="en-US" altLang="ko-KR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7CF48518-D9E5-202E-BEE8-2F8B4894AE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766" t="8239" r="16849" b="67601"/>
                  <a:stretch>
                    <a:fillRect/>
                  </a:stretch>
                </p:blipFill>
                <p:spPr bwMode="auto">
                  <a:xfrm>
                    <a:off x="3731976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6D1C10-8233-51F0-D649-F1DFB58A1E0B}"/>
                    </a:ext>
                  </a:extLst>
                </p:cNvPr>
                <p:cNvSpPr txBox="1"/>
                <p:nvPr/>
              </p:nvSpPr>
              <p:spPr>
                <a:xfrm>
                  <a:off x="3731976" y="1984363"/>
                  <a:ext cx="21159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site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3F45AB-4019-02AE-27ED-3FF128632DBF}"/>
                </a:ext>
              </a:extLst>
            </p:cNvPr>
            <p:cNvSpPr txBox="1"/>
            <p:nvPr/>
          </p:nvSpPr>
          <p:spPr>
            <a:xfrm>
              <a:off x="408914" y="3192868"/>
              <a:ext cx="5472652" cy="44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기획자를 꿈꾸는 홍진선입니다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컨셉에 어울리는 전투를 설계하여 유저들에게 몰입감과 즐거움을 선사하는 전투 기획자가 되겠습니다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1C0F047-FF92-5540-68D5-9B213438D1F8}"/>
                </a:ext>
              </a:extLst>
            </p:cNvPr>
            <p:cNvGrpSpPr/>
            <p:nvPr/>
          </p:nvGrpSpPr>
          <p:grpSpPr>
            <a:xfrm>
              <a:off x="408914" y="4078775"/>
              <a:ext cx="4616648" cy="1443677"/>
              <a:chOff x="408914" y="3534757"/>
              <a:chExt cx="4616648" cy="14436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48AF6C-AEAD-9F70-2EDC-7C16559F13EC}"/>
                  </a:ext>
                </a:extLst>
              </p:cNvPr>
              <p:cNvSpPr txBox="1"/>
              <p:nvPr/>
            </p:nvSpPr>
            <p:spPr>
              <a:xfrm>
                <a:off x="408914" y="3791891"/>
                <a:ext cx="4616648" cy="11865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논리적인 사고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문제가 생기면 논리적으로 원인을 분석하고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결론을 도출하는 성격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협업 경험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국비 교육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전공 수업을 통해 여러 팀 프로젝트 진행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직무 경험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신규 캐릭터 기획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등 전투 기획 문서 작성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 캐릭터 플레이 경험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캐릭터마다 다른 전투를 경험하며 재미를 얻는 유저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전투에 대한 흥미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만화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애니메이션 등 다양한 작품 중 전투가 있는 작품만 보게 되는 성향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9B4136-6ACD-4BCD-2CDC-2C897C83A707}"/>
                  </a:ext>
                </a:extLst>
              </p:cNvPr>
              <p:cNvGrpSpPr/>
              <p:nvPr/>
            </p:nvGrpSpPr>
            <p:grpSpPr>
              <a:xfrm>
                <a:off x="408914" y="3534757"/>
                <a:ext cx="369827" cy="153888"/>
                <a:chOff x="7253049" y="3490196"/>
                <a:chExt cx="369827" cy="15388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C099EB-3A55-A2A6-1B45-140CA11A2E84}"/>
                    </a:ext>
                  </a:extLst>
                </p:cNvPr>
                <p:cNvSpPr txBox="1"/>
                <p:nvPr/>
              </p:nvSpPr>
              <p:spPr>
                <a:xfrm>
                  <a:off x="7253049" y="3490196"/>
                  <a:ext cx="3698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72000" bIns="0" rtlCol="0" anchor="t">
                  <a:spAutoFit/>
                </a:bodyPr>
                <a:lstStyle/>
                <a:p>
                  <a:r>
                    <a:rPr lang="ko-KR" altLang="en-US" sz="1000" dirty="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강점</a:t>
                  </a: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B89A938-7CBB-95EB-7958-654CF976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049" y="3504140"/>
                  <a:ext cx="0" cy="126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F1D9DAA-383D-4207-7267-3B3E4803A76E}"/>
                </a:ext>
              </a:extLst>
            </p:cNvPr>
            <p:cNvGrpSpPr/>
            <p:nvPr/>
          </p:nvGrpSpPr>
          <p:grpSpPr>
            <a:xfrm>
              <a:off x="408914" y="1421052"/>
              <a:ext cx="962756" cy="1230061"/>
              <a:chOff x="189000" y="1289347"/>
              <a:chExt cx="698855" cy="892889"/>
            </a:xfrm>
          </p:grpSpPr>
          <p:pic>
            <p:nvPicPr>
              <p:cNvPr id="124" name="그림 123" descr="인간의 얼굴, 사람, 목, 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248E0D9-39B3-F1DA-6FA5-A30B7C43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0" y="1289347"/>
                <a:ext cx="698855" cy="892889"/>
              </a:xfrm>
              <a:prstGeom prst="rect">
                <a:avLst/>
              </a:prstGeom>
            </p:spPr>
          </p:pic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028095F-9AED-618A-A721-08747595AD9D}"/>
                  </a:ext>
                </a:extLst>
              </p:cNvPr>
              <p:cNvSpPr/>
              <p:nvPr/>
            </p:nvSpPr>
            <p:spPr>
              <a:xfrm>
                <a:off x="189000" y="1289347"/>
                <a:ext cx="698855" cy="8928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3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BE6F1-011E-78C7-C1AB-7189C43CF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433235-D318-814D-2308-465704EC2E2D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18C7181-3164-01E1-CA60-B6A13E9BE1D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8D50ECB-0F7F-3B27-E687-8A429B89782D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8F2D177-BBFF-5BBB-617A-EF351836285F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46D9536-1102-B68C-E6FE-92CF77F2C06C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E22BB9E-28D6-315B-CEDD-42AEB7AF28A8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9F811F8-7F82-B7C4-DD0C-B6FC3D190DD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EFC1EDD-485F-802E-A43F-9B86DAB898B6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60104620-AC95-F941-F3E2-1D2956D87C2B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69535C2-D492-A380-8581-8676F56713BB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9136614-A094-1441-9E13-5D5DA71EA99C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7A3980A-95DE-39FB-E6F3-128E9C1E30F5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38258B-206E-21A1-3265-B2314FBD4BAD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18B316E-F2B7-38C8-0704-4B11A05CEAC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B3CAF2E-CE40-A6CA-FC7D-4AF9DE49A54C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BD6650B-E372-0C84-9404-DE5929CADFBD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89A0FA4-FBC1-1AFF-F181-9EB6F55E7131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3B00917-0269-BEB7-FF4A-35A313050090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D9E01B-9781-73AE-2F6B-C4B2F63BC817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791BF338-F4BA-9AAB-6F03-5BEC0436F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E927A48-C478-9C6C-F3E2-930747221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6AB8002-0855-F16B-857A-2016A56EE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B35279F2-C03F-A4FE-0DA8-1669EEA7E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37BDBB7-9CBF-59CD-B247-959D79A3B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8AB7022-DCED-17AD-84B2-8D9E51E90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57C574-4325-4696-10B7-E644939E0E1D}"/>
              </a:ext>
            </a:extLst>
          </p:cNvPr>
          <p:cNvGrpSpPr/>
          <p:nvPr/>
        </p:nvGrpSpPr>
        <p:grpSpPr>
          <a:xfrm>
            <a:off x="708161" y="649872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B48C44-232A-1BE5-DDC7-59CBD959777A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39B8ED-3EC4-4EAF-41FA-C515665440E4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2245AC2F-B53B-5729-F340-525E47E2B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82064950-60C3-51F4-98EE-ABDD4FB19503}"/>
                </a:ext>
              </a:extLst>
            </p:cNvPr>
            <p:cNvSpPr/>
            <p:nvPr/>
          </p:nvSpPr>
          <p:spPr>
            <a:xfrm>
              <a:off x="270364" y="6143036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05CA8C-4174-7889-D18E-B95679672515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271DE2-6D55-F157-7CB3-5AEE68AA9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746" y="2244408"/>
            <a:ext cx="2248834" cy="392293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296B96-9AE9-C83B-BFC8-CF2EE116FD2E}"/>
              </a:ext>
            </a:extLst>
          </p:cNvPr>
          <p:cNvSpPr txBox="1"/>
          <p:nvPr/>
        </p:nvSpPr>
        <p:spPr>
          <a:xfrm>
            <a:off x="277541" y="1083319"/>
            <a:ext cx="21592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8703081-9BD4-3860-F279-C3C94E065C18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729650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714E7C8-18F1-DDBE-24EA-224E19185D35}"/>
                </a:ext>
              </a:extLst>
            </p:cNvPr>
            <p:cNvSpPr txBox="1"/>
            <p:nvPr/>
          </p:nvSpPr>
          <p:spPr>
            <a:xfrm>
              <a:off x="277541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8D279C7-E65A-E234-48AB-8F64AF0F570B}"/>
                </a:ext>
              </a:extLst>
            </p:cNvPr>
            <p:cNvSpPr txBox="1"/>
            <p:nvPr/>
          </p:nvSpPr>
          <p:spPr>
            <a:xfrm>
              <a:off x="789244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4DEFB7-98A7-AB47-240F-2CFA774FD57B}"/>
                </a:ext>
              </a:extLst>
            </p:cNvPr>
            <p:cNvSpPr txBox="1"/>
            <p:nvPr/>
          </p:nvSpPr>
          <p:spPr>
            <a:xfrm>
              <a:off x="1300947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72EC37-5B76-52AF-795B-35AFC175FA7D}"/>
                </a:ext>
              </a:extLst>
            </p:cNvPr>
            <p:cNvSpPr txBox="1"/>
            <p:nvPr/>
          </p:nvSpPr>
          <p:spPr>
            <a:xfrm>
              <a:off x="277541" y="1974239"/>
              <a:ext cx="1127479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D4CE55-2E90-E6E4-55C3-AA129347AB37}"/>
                </a:ext>
              </a:extLst>
            </p:cNvPr>
            <p:cNvSpPr txBox="1"/>
            <p:nvPr/>
          </p:nvSpPr>
          <p:spPr>
            <a:xfrm>
              <a:off x="1812650" y="1729650"/>
              <a:ext cx="624136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0AF8E52A-B3CF-97B7-7FE7-09AA1B77E90D}"/>
              </a:ext>
            </a:extLst>
          </p:cNvPr>
          <p:cNvGrpSpPr/>
          <p:nvPr/>
        </p:nvGrpSpPr>
        <p:grpSpPr>
          <a:xfrm>
            <a:off x="2768869" y="905593"/>
            <a:ext cx="9423131" cy="2359671"/>
            <a:chOff x="2768869" y="905593"/>
            <a:chExt cx="9423131" cy="235967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B8DB7E-484D-018D-B0AF-E22386A18180}"/>
                </a:ext>
              </a:extLst>
            </p:cNvPr>
            <p:cNvSpPr txBox="1"/>
            <p:nvPr/>
          </p:nvSpPr>
          <p:spPr>
            <a:xfrm>
              <a:off x="2768870" y="905593"/>
              <a:ext cx="730969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기획 과정 예시</a:t>
              </a:r>
              <a:endParaRPr lang="en-US" altLang="ko-KR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37BF5D-2FF1-9B1F-C996-10A036666A81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1082341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A2AAB4-9FF5-4F24-8F22-33C02D9C41D9}"/>
                </a:ext>
              </a:extLst>
            </p:cNvPr>
            <p:cNvSpPr txBox="1"/>
            <p:nvPr/>
          </p:nvSpPr>
          <p:spPr>
            <a:xfrm>
              <a:off x="3499839" y="920982"/>
              <a:ext cx="3915669" cy="138499"/>
            </a:xfrm>
            <a:prstGeom prst="rect">
              <a:avLst/>
            </a:prstGeom>
            <a:noFill/>
            <a:effectLst/>
          </p:spPr>
          <p:txBody>
            <a:bodyPr wrap="none" lIns="144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단일 대상에게 높은 피해를 주는 캐릭터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따른 전투 스타일 기획 과정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8B7EA81-C902-5065-7487-05FF2C06B2C8}"/>
                </a:ext>
              </a:extLst>
            </p:cNvPr>
            <p:cNvGrpSpPr/>
            <p:nvPr/>
          </p:nvGrpSpPr>
          <p:grpSpPr>
            <a:xfrm>
              <a:off x="2768869" y="1202935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7F98451-AFB5-9714-560F-D0A56569C7C8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723215D-BC88-673C-98BF-9DA1D79FA1E1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3485497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피해를 한 곳에 집중할 수 있는 전투 스타일이 필요하다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061" name="그룹 1060">
              <a:extLst>
                <a:ext uri="{FF2B5EF4-FFF2-40B4-BE49-F238E27FC236}">
                  <a16:creationId xmlns:a16="http://schemas.microsoft.com/office/drawing/2014/main" id="{2A402D9F-0EB9-16F9-C6DE-A0108ECB1427}"/>
                </a:ext>
              </a:extLst>
            </p:cNvPr>
            <p:cNvGrpSpPr/>
            <p:nvPr/>
          </p:nvGrpSpPr>
          <p:grpSpPr>
            <a:xfrm>
              <a:off x="3359492" y="1417988"/>
              <a:ext cx="2029970" cy="335646"/>
              <a:chOff x="3359492" y="1417988"/>
              <a:chExt cx="2029970" cy="33564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D8D3BE-11DA-050B-DCE6-975D5C7F4627}"/>
                  </a:ext>
                </a:extLst>
              </p:cNvPr>
              <p:cNvSpPr txBox="1"/>
              <p:nvPr/>
            </p:nvSpPr>
            <p:spPr>
              <a:xfrm>
                <a:off x="3555627" y="1417988"/>
                <a:ext cx="1833835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무기의 구조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248051-4CE7-34D2-D5CD-62CC32C5946B}"/>
                  </a:ext>
                </a:extLst>
              </p:cNvPr>
              <p:cNvSpPr txBox="1"/>
              <p:nvPr/>
            </p:nvSpPr>
            <p:spPr>
              <a:xfrm>
                <a:off x="3359492" y="1417988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8" name="그룹 1067">
              <a:extLst>
                <a:ext uri="{FF2B5EF4-FFF2-40B4-BE49-F238E27FC236}">
                  <a16:creationId xmlns:a16="http://schemas.microsoft.com/office/drawing/2014/main" id="{E93CF719-0229-01C3-7FEB-BD7145DD2278}"/>
                </a:ext>
              </a:extLst>
            </p:cNvPr>
            <p:cNvGrpSpPr/>
            <p:nvPr/>
          </p:nvGrpSpPr>
          <p:grpSpPr>
            <a:xfrm>
              <a:off x="5389462" y="1417988"/>
              <a:ext cx="3302855" cy="335646"/>
              <a:chOff x="5389462" y="1417988"/>
              <a:chExt cx="3302855" cy="335646"/>
            </a:xfrm>
          </p:grpSpPr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D2EF7A00-00C7-B2EC-8A74-59F644ED1348}"/>
                  </a:ext>
                </a:extLst>
              </p:cNvPr>
              <p:cNvSpPr txBox="1"/>
              <p:nvPr/>
            </p:nvSpPr>
            <p:spPr>
              <a:xfrm>
                <a:off x="5829354" y="1417988"/>
                <a:ext cx="286296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부챗살을 피뢰침 삼아 번개를 유도하여 피해를 집중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8EC12174-4508-FD49-6DED-BDCFE7CAA8B9}"/>
                  </a:ext>
                </a:extLst>
              </p:cNvPr>
              <p:cNvSpPr txBox="1"/>
              <p:nvPr/>
            </p:nvSpPr>
            <p:spPr>
              <a:xfrm>
                <a:off x="5389462" y="1476580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751A070-AC18-A71F-30CA-B4BA91AD285E}"/>
                </a:ext>
              </a:extLst>
            </p:cNvPr>
            <p:cNvGrpSpPr/>
            <p:nvPr/>
          </p:nvGrpSpPr>
          <p:grpSpPr>
            <a:xfrm>
              <a:off x="2768870" y="1753634"/>
              <a:ext cx="9231042" cy="1511630"/>
              <a:chOff x="2768870" y="2538431"/>
              <a:chExt cx="9231042" cy="1511630"/>
            </a:xfrm>
          </p:grpSpPr>
          <p:sp>
            <p:nvSpPr>
              <p:cNvPr id="135" name="화살표: 아래쪽 134">
                <a:extLst>
                  <a:ext uri="{FF2B5EF4-FFF2-40B4-BE49-F238E27FC236}">
                    <a16:creationId xmlns:a16="http://schemas.microsoft.com/office/drawing/2014/main" id="{AE5095DB-293E-283C-05C3-7CA826FE7B0D}"/>
                  </a:ext>
                </a:extLst>
              </p:cNvPr>
              <p:cNvSpPr/>
              <p:nvPr/>
            </p:nvSpPr>
            <p:spPr>
              <a:xfrm rot="16200000">
                <a:off x="5805390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97A1A154-6C29-003A-E4D9-6F0CDD9EE3C2}"/>
                  </a:ext>
                </a:extLst>
              </p:cNvPr>
              <p:cNvGrpSpPr/>
              <p:nvPr/>
            </p:nvGrpSpPr>
            <p:grpSpPr>
              <a:xfrm>
                <a:off x="6039125" y="2538431"/>
                <a:ext cx="1985506" cy="1511630"/>
                <a:chOff x="6053378" y="2538431"/>
                <a:chExt cx="1985506" cy="1511630"/>
              </a:xfrm>
            </p:grpSpPr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4A7CFD04-5BD3-8500-684F-EBBE52CE2DA7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8EF0E5B3-5C62-3783-DB09-06A2952E0009}"/>
                    </a:ext>
                  </a:extLst>
                </p:cNvPr>
                <p:cNvSpPr/>
                <p:nvPr/>
              </p:nvSpPr>
              <p:spPr>
                <a:xfrm>
                  <a:off x="6053378" y="2538431"/>
                  <a:ext cx="198550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E20EC5F-E6A2-F039-6ED1-1BE9CCBF9A36}"/>
                    </a:ext>
                  </a:extLst>
                </p:cNvPr>
                <p:cNvSpPr txBox="1"/>
                <p:nvPr/>
              </p:nvSpPr>
              <p:spPr>
                <a:xfrm>
                  <a:off x="6642976" y="2576708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아이디어 획득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8555391F-77A4-80A2-6F0C-0B24A6B53CD0}"/>
                    </a:ext>
                  </a:extLst>
                </p:cNvPr>
                <p:cNvSpPr txBox="1"/>
                <p:nvPr/>
              </p:nvSpPr>
              <p:spPr>
                <a:xfrm>
                  <a:off x="6150854" y="2753484"/>
                  <a:ext cx="17905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부챗살이 피뢰침의 역할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을 할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</p:txBody>
            </p:sp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3FD55357-64D5-F665-A359-B08DC8991A8C}"/>
                    </a:ext>
                  </a:extLst>
                </p:cNvPr>
                <p:cNvSpPr txBox="1"/>
                <p:nvPr/>
              </p:nvSpPr>
              <p:spPr>
                <a:xfrm>
                  <a:off x="7196492" y="3781805"/>
                  <a:ext cx="695703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피뢰침 역할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CN 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타워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캐나다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71" name="Picture 2">
                  <a:extLst>
                    <a:ext uri="{FF2B5EF4-FFF2-40B4-BE49-F238E27FC236}">
                      <a16:creationId xmlns:a16="http://schemas.microsoft.com/office/drawing/2014/main" id="{97F841F0-03A0-87E4-123E-73F8074502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166" t="19780" r="28111" b="33761"/>
                <a:stretch>
                  <a:fillRect/>
                </a:stretch>
              </p:blipFill>
              <p:spPr bwMode="auto">
                <a:xfrm>
                  <a:off x="6200068" y="3086782"/>
                  <a:ext cx="933465" cy="9096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C118EDC8-0435-C65E-2EDA-C34A63FE12C7}"/>
                  </a:ext>
                </a:extLst>
              </p:cNvPr>
              <p:cNvGrpSpPr/>
              <p:nvPr/>
            </p:nvGrpSpPr>
            <p:grpSpPr>
              <a:xfrm>
                <a:off x="2768870" y="2538431"/>
                <a:ext cx="2932866" cy="1511630"/>
                <a:chOff x="2797374" y="2538431"/>
                <a:chExt cx="2932866" cy="1511630"/>
              </a:xfrm>
            </p:grpSpPr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30A3FF6F-FFB7-DEEC-5F0B-3A016D45C3F5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3FAC4CD6-1C93-E2C6-786F-1DB55C2F6061}"/>
                    </a:ext>
                  </a:extLst>
                </p:cNvPr>
                <p:cNvSpPr/>
                <p:nvPr/>
              </p:nvSpPr>
              <p:spPr>
                <a:xfrm>
                  <a:off x="2797374" y="2538431"/>
                  <a:ext cx="2932866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7A029B0A-74B8-5C8A-455D-3B5B821D474F}"/>
                    </a:ext>
                  </a:extLst>
                </p:cNvPr>
                <p:cNvGrpSpPr/>
                <p:nvPr/>
              </p:nvGrpSpPr>
              <p:grpSpPr>
                <a:xfrm>
                  <a:off x="2885453" y="3139257"/>
                  <a:ext cx="2756708" cy="772755"/>
                  <a:chOff x="2954280" y="2865032"/>
                  <a:chExt cx="2756708" cy="772755"/>
                </a:xfrm>
              </p:grpSpPr>
              <p:sp>
                <p:nvSpPr>
                  <p:cNvPr id="23" name="화살표: 아래쪽 22">
                    <a:extLst>
                      <a:ext uri="{FF2B5EF4-FFF2-40B4-BE49-F238E27FC236}">
                        <a16:creationId xmlns:a16="http://schemas.microsoft.com/office/drawing/2014/main" id="{A40ABF29-7CB7-FAD5-65B0-298D5FB888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58615" y="3159987"/>
                    <a:ext cx="130082" cy="182845"/>
                  </a:xfrm>
                  <a:prstGeom prst="down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54" name="그룹 153">
                    <a:extLst>
                      <a:ext uri="{FF2B5EF4-FFF2-40B4-BE49-F238E27FC236}">
                        <a16:creationId xmlns:a16="http://schemas.microsoft.com/office/drawing/2014/main" id="{5E65ABA2-5E0C-2177-D5BE-4E825A40018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65032"/>
                    <a:ext cx="1323803" cy="772755"/>
                    <a:chOff x="2954280" y="2865032"/>
                    <a:chExt cx="1323803" cy="772755"/>
                  </a:xfrm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018DA2D1-4B9C-080F-2061-289AC07487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80" y="2890631"/>
                      <a:ext cx="1147468" cy="747156"/>
                      <a:chOff x="2954279" y="3429000"/>
                      <a:chExt cx="1855416" cy="1208125"/>
                    </a:xfrm>
                  </p:grpSpPr>
                  <p:grpSp>
                    <p:nvGrpSpPr>
                      <p:cNvPr id="44" name="그룹 43">
                        <a:extLst>
                          <a:ext uri="{FF2B5EF4-FFF2-40B4-BE49-F238E27FC236}">
                            <a16:creationId xmlns:a16="http://schemas.microsoft.com/office/drawing/2014/main" id="{A986268C-A8A2-BB4D-E73C-930DAF8B28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54279" y="3469640"/>
                        <a:ext cx="1855416" cy="1167485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21" name="사다리꼴 20">
                          <a:extLst>
                            <a:ext uri="{FF2B5EF4-FFF2-40B4-BE49-F238E27FC236}">
                              <a16:creationId xmlns:a16="http://schemas.microsoft.com/office/drawing/2014/main" id="{7F0761FB-3984-261C-077F-89F26C71280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20" name="사다리꼴 19">
                          <a:extLst>
                            <a:ext uri="{FF2B5EF4-FFF2-40B4-BE49-F238E27FC236}">
                              <a16:creationId xmlns:a16="http://schemas.microsoft.com/office/drawing/2014/main" id="{47850755-B0CD-356A-BEB9-279C574DA4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5" name="사다리꼴 14">
                          <a:extLst>
                            <a:ext uri="{FF2B5EF4-FFF2-40B4-BE49-F238E27FC236}">
                              <a16:creationId xmlns:a16="http://schemas.microsoft.com/office/drawing/2014/main" id="{749C9D48-968E-A6B0-7763-D627B84C43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6" name="사다리꼴 15">
                          <a:extLst>
                            <a:ext uri="{FF2B5EF4-FFF2-40B4-BE49-F238E27FC236}">
                              <a16:creationId xmlns:a16="http://schemas.microsoft.com/office/drawing/2014/main" id="{E9CCE2F1-A934-3879-2353-279192A46D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7" name="사다리꼴 16">
                          <a:extLst>
                            <a:ext uri="{FF2B5EF4-FFF2-40B4-BE49-F238E27FC236}">
                              <a16:creationId xmlns:a16="http://schemas.microsoft.com/office/drawing/2014/main" id="{34C9C392-0C39-1C0A-9AF3-885F6AE533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8" name="사다리꼴 17">
                          <a:extLst>
                            <a:ext uri="{FF2B5EF4-FFF2-40B4-BE49-F238E27FC236}">
                              <a16:creationId xmlns:a16="http://schemas.microsoft.com/office/drawing/2014/main" id="{8B8A892B-4329-CBA4-0C15-EE14A00CB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9" name="사다리꼴 18">
                          <a:extLst>
                            <a:ext uri="{FF2B5EF4-FFF2-40B4-BE49-F238E27FC236}">
                              <a16:creationId xmlns:a16="http://schemas.microsoft.com/office/drawing/2014/main" id="{20B67505-2D64-8EF8-C98A-87013AD0FA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3" name="자유형: 도형 12">
                        <a:extLst>
                          <a:ext uri="{FF2B5EF4-FFF2-40B4-BE49-F238E27FC236}">
                            <a16:creationId xmlns:a16="http://schemas.microsoft.com/office/drawing/2014/main" id="{7505E98B-852F-99DA-4DEF-8843AED6EE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02904" y="3429000"/>
                        <a:ext cx="1761898" cy="771226"/>
                      </a:xfrm>
                      <a:custGeom>
                        <a:avLst/>
                        <a:gdLst>
                          <a:gd name="connsiteX0" fmla="*/ 883079 w 1761898"/>
                          <a:gd name="connsiteY0" fmla="*/ 7 h 771226"/>
                          <a:gd name="connsiteX1" fmla="*/ 1761898 w 1761898"/>
                          <a:gd name="connsiteY1" fmla="*/ 577806 h 771226"/>
                          <a:gd name="connsiteX2" fmla="*/ 1403429 w 1761898"/>
                          <a:gd name="connsiteY2" fmla="*/ 771226 h 771226"/>
                          <a:gd name="connsiteX3" fmla="*/ 1398871 w 1761898"/>
                          <a:gd name="connsiteY3" fmla="*/ 767754 h 771226"/>
                          <a:gd name="connsiteX4" fmla="*/ 883079 w 1761898"/>
                          <a:gd name="connsiteY4" fmla="*/ 610753 h 771226"/>
                          <a:gd name="connsiteX5" fmla="*/ 365930 w 1761898"/>
                          <a:gd name="connsiteY5" fmla="*/ 763916 h 771226"/>
                          <a:gd name="connsiteX6" fmla="*/ 359485 w 1761898"/>
                          <a:gd name="connsiteY6" fmla="*/ 768753 h 771226"/>
                          <a:gd name="connsiteX7" fmla="*/ 0 w 1761898"/>
                          <a:gd name="connsiteY7" fmla="*/ 571584 h 771226"/>
                          <a:gd name="connsiteX8" fmla="*/ 883079 w 1761898"/>
                          <a:gd name="connsiteY8" fmla="*/ 7 h 7712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761898" h="771226">
                            <a:moveTo>
                              <a:pt x="883079" y="7"/>
                            </a:moveTo>
                            <a:cubicBezTo>
                              <a:pt x="1254613" y="1456"/>
                              <a:pt x="1594050" y="224626"/>
                              <a:pt x="1761898" y="577806"/>
                            </a:cubicBezTo>
                            <a:lnTo>
                              <a:pt x="1403429" y="771226"/>
                            </a:lnTo>
                            <a:lnTo>
                              <a:pt x="1398871" y="767754"/>
                            </a:lnTo>
                            <a:cubicBezTo>
                              <a:pt x="1246589" y="667633"/>
                              <a:pt x="1068846" y="611478"/>
                              <a:pt x="883079" y="610753"/>
                            </a:cubicBezTo>
                            <a:cubicBezTo>
                              <a:pt x="697189" y="610028"/>
                              <a:pt x="518958" y="664868"/>
                              <a:pt x="365930" y="763916"/>
                            </a:cubicBezTo>
                            <a:lnTo>
                              <a:pt x="359485" y="768753"/>
                            </a:lnTo>
                            <a:lnTo>
                              <a:pt x="0" y="571584"/>
                            </a:lnTo>
                            <a:cubicBezTo>
                              <a:pt x="170155" y="219364"/>
                              <a:pt x="511298" y="-1443"/>
                              <a:pt x="883079" y="7"/>
                            </a:cubicBez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  <a:alpha val="59000"/>
                        </a:schemeClr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61" name="직선 연결선 60">
                      <a:extLst>
                        <a:ext uri="{FF2B5EF4-FFF2-40B4-BE49-F238E27FC236}">
                          <a16:creationId xmlns:a16="http://schemas.microsoft.com/office/drawing/2014/main" id="{259CA7CE-3F49-0CA6-5148-F5F259B81D88}"/>
                        </a:ext>
                      </a:extLst>
                    </p:cNvPr>
                    <p:cNvCxnSpPr>
                      <a:cxnSpLocks/>
                      <a:stCxn id="62" idx="7"/>
                      <a:endCxn id="64" idx="1"/>
                    </p:cNvCxnSpPr>
                    <p:nvPr/>
                  </p:nvCxnSpPr>
                  <p:spPr>
                    <a:xfrm flipV="1">
                      <a:off x="3818125" y="2926588"/>
                      <a:ext cx="159111" cy="110852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타원 61">
                      <a:extLst>
                        <a:ext uri="{FF2B5EF4-FFF2-40B4-BE49-F238E27FC236}">
                          <a16:creationId xmlns:a16="http://schemas.microsoft.com/office/drawing/2014/main" id="{E458D858-4CE9-BC22-917B-012019BE4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7769" y="3027085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8F6129B4-E228-ABF5-F821-A1BF666F9A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7236" y="2865032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C478D6A0-5BB3-C2E6-5137-D56E8B9D87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268" y="3462036"/>
                      <a:ext cx="300847" cy="12311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cxnSp>
                  <p:nvCxnSpPr>
                    <p:cNvPr id="69" name="직선 연결선 68">
                      <a:extLst>
                        <a:ext uri="{FF2B5EF4-FFF2-40B4-BE49-F238E27FC236}">
                          <a16:creationId xmlns:a16="http://schemas.microsoft.com/office/drawing/2014/main" id="{7EF97C92-15EC-3B00-3DC0-1BB583F90110}"/>
                        </a:ext>
                      </a:extLst>
                    </p:cNvPr>
                    <p:cNvCxnSpPr>
                      <a:cxnSpLocks/>
                      <a:stCxn id="70" idx="6"/>
                      <a:endCxn id="65" idx="1"/>
                    </p:cNvCxnSpPr>
                    <p:nvPr/>
                  </p:nvCxnSpPr>
                  <p:spPr>
                    <a:xfrm>
                      <a:off x="3631189" y="3505028"/>
                      <a:ext cx="206079" cy="18564"/>
                    </a:xfrm>
                    <a:prstGeom prst="line">
                      <a:avLst/>
                    </a:prstGeom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0" name="타원 69">
                      <a:extLst>
                        <a:ext uri="{FF2B5EF4-FFF2-40B4-BE49-F238E27FC236}">
                          <a16:creationId xmlns:a16="http://schemas.microsoft.com/office/drawing/2014/main" id="{6DAB6927-C3C9-0FAC-68A7-FC07EE3E4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0478" y="3469672"/>
                      <a:ext cx="70711" cy="70711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1270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55" name="그룹 154">
                    <a:extLst>
                      <a:ext uri="{FF2B5EF4-FFF2-40B4-BE49-F238E27FC236}">
                        <a16:creationId xmlns:a16="http://schemas.microsoft.com/office/drawing/2014/main" id="{5F635AC4-AE25-14CC-EC8F-0B12EBAAC5C7}"/>
                      </a:ext>
                    </a:extLst>
                  </p:cNvPr>
                  <p:cNvGrpSpPr/>
                  <p:nvPr/>
                </p:nvGrpSpPr>
                <p:grpSpPr>
                  <a:xfrm>
                    <a:off x="4565314" y="2900161"/>
                    <a:ext cx="1145674" cy="702497"/>
                    <a:chOff x="4804621" y="2865033"/>
                    <a:chExt cx="1145674" cy="702497"/>
                  </a:xfrm>
                </p:grpSpPr>
                <p:sp>
                  <p:nvSpPr>
                    <p:cNvPr id="125" name="사다리꼴 124">
                      <a:extLst>
                        <a:ext uri="{FF2B5EF4-FFF2-40B4-BE49-F238E27FC236}">
                          <a16:creationId xmlns:a16="http://schemas.microsoft.com/office/drawing/2014/main" id="{CC613790-91A4-2073-5E75-530039F52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7088" y="2915765"/>
                      <a:ext cx="33207" cy="651765"/>
                    </a:xfrm>
                    <a:prstGeom prst="trapezoid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46" name="그룹 145">
                      <a:extLst>
                        <a:ext uri="{FF2B5EF4-FFF2-40B4-BE49-F238E27FC236}">
                          <a16:creationId xmlns:a16="http://schemas.microsoft.com/office/drawing/2014/main" id="{DCC9DACB-ECB2-F342-2F5D-30016D57B7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1" y="2865033"/>
                      <a:ext cx="774170" cy="521360"/>
                      <a:chOff x="4804620" y="2865032"/>
                      <a:chExt cx="1147468" cy="772755"/>
                    </a:xfrm>
                  </p:grpSpPr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78174AA7-085E-3480-DB32-D2F585662E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04620" y="2915765"/>
                        <a:ext cx="1147468" cy="722022"/>
                        <a:chOff x="5083180" y="4983380"/>
                        <a:chExt cx="1855416" cy="1167485"/>
                      </a:xfrm>
                    </p:grpSpPr>
                    <p:sp>
                      <p:nvSpPr>
                        <p:cNvPr id="113" name="사다리꼴 112">
                          <a:extLst>
                            <a:ext uri="{FF2B5EF4-FFF2-40B4-BE49-F238E27FC236}">
                              <a16:creationId xmlns:a16="http://schemas.microsoft.com/office/drawing/2014/main" id="{D3C33079-56D0-83E1-9E8F-14C8EE838E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000000">
                          <a:off x="5583274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4" name="사다리꼴 113">
                          <a:extLst>
                            <a:ext uri="{FF2B5EF4-FFF2-40B4-BE49-F238E27FC236}">
                              <a16:creationId xmlns:a16="http://schemas.microsoft.com/office/drawing/2014/main" id="{F28DE78B-72E9-D905-3AEE-60BF3CFE22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200000">
                          <a:off x="5685605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" name="사다리꼴 114">
                          <a:extLst>
                            <a:ext uri="{FF2B5EF4-FFF2-40B4-BE49-F238E27FC236}">
                              <a16:creationId xmlns:a16="http://schemas.microsoft.com/office/drawing/2014/main" id="{1CBD94C8-8630-03DB-F7A2-3F590EA23AE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400000">
                          <a:off x="5824112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" name="사다리꼴 115">
                          <a:extLst>
                            <a:ext uri="{FF2B5EF4-FFF2-40B4-BE49-F238E27FC236}">
                              <a16:creationId xmlns:a16="http://schemas.microsoft.com/office/drawing/2014/main" id="{7FADC791-3103-7593-881B-EE73E60D3E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1920" y="4983380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" name="사다리꼴 116">
                          <a:extLst>
                            <a:ext uri="{FF2B5EF4-FFF2-40B4-BE49-F238E27FC236}">
                              <a16:creationId xmlns:a16="http://schemas.microsoft.com/office/drawing/2014/main" id="{8885A031-04A3-0734-E775-FBBB61F15A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00000">
                          <a:off x="6145640" y="501534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" name="사다리꼴 117">
                          <a:extLst>
                            <a:ext uri="{FF2B5EF4-FFF2-40B4-BE49-F238E27FC236}">
                              <a16:creationId xmlns:a16="http://schemas.microsoft.com/office/drawing/2014/main" id="{0F333C78-6193-2A2E-2329-9A2398BD0A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400000">
                          <a:off x="6286393" y="5096983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" name="사다리꼴 118">
                          <a:extLst>
                            <a:ext uri="{FF2B5EF4-FFF2-40B4-BE49-F238E27FC236}">
                              <a16:creationId xmlns:a16="http://schemas.microsoft.com/office/drawing/2014/main" id="{4CAEF504-F0C4-A2AE-8341-C04D5F57CE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600000">
                          <a:off x="6384808" y="5227477"/>
                          <a:ext cx="53694" cy="1053882"/>
                        </a:xfrm>
                        <a:prstGeom prst="trapezoid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9" name="타원 128">
                        <a:extLst>
                          <a:ext uri="{FF2B5EF4-FFF2-40B4-BE49-F238E27FC236}">
                            <a16:creationId xmlns:a16="http://schemas.microsoft.com/office/drawing/2014/main" id="{405C3B99-D61E-9138-D35A-C2012A485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4334" y="2865032"/>
                        <a:ext cx="128040" cy="702498"/>
                      </a:xfrm>
                      <a:prstGeom prst="ellipse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</a:ln>
                      <a:effectLst>
                        <a:glow rad="127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cxnSp>
                  <p:nvCxnSpPr>
                    <p:cNvPr id="131" name="직선 화살표 연결선 130">
                      <a:extLst>
                        <a:ext uri="{FF2B5EF4-FFF2-40B4-BE49-F238E27FC236}">
                          <a16:creationId xmlns:a16="http://schemas.microsoft.com/office/drawing/2014/main" id="{9EA83C46-3313-437E-49D0-B570EB7A72DE}"/>
                        </a:ext>
                      </a:extLst>
                    </p:cNvPr>
                    <p:cNvCxnSpPr>
                      <a:cxnSpLocks/>
                      <a:stCxn id="129" idx="6"/>
                    </p:cNvCxnSpPr>
                    <p:nvPr/>
                  </p:nvCxnSpPr>
                  <p:spPr>
                    <a:xfrm>
                      <a:off x="5234899" y="3102013"/>
                      <a:ext cx="615950" cy="94362"/>
                    </a:xfrm>
                    <a:prstGeom prst="straightConnector1">
                      <a:avLst/>
                    </a:prstGeom>
                    <a:ln w="127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90E4F191-B73B-E1DC-4BEC-7C6B9AF97F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2806" y="3269496"/>
                      <a:ext cx="466474" cy="24622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얇고 뾰족한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13AD80C0-8DE5-13E9-12D6-91F12997CF69}"/>
                    </a:ext>
                  </a:extLst>
                </p:cNvPr>
                <p:cNvSpPr txBox="1"/>
                <p:nvPr/>
              </p:nvSpPr>
              <p:spPr>
                <a:xfrm>
                  <a:off x="3550471" y="2576708"/>
                  <a:ext cx="142667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 무기 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부채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구조 분석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073" name="TextBox 1072">
                  <a:extLst>
                    <a:ext uri="{FF2B5EF4-FFF2-40B4-BE49-F238E27FC236}">
                      <a16:creationId xmlns:a16="http://schemas.microsoft.com/office/drawing/2014/main" id="{4BCCBCA9-1934-03A5-D1FF-A970EF5F8175}"/>
                    </a:ext>
                  </a:extLst>
                </p:cNvPr>
                <p:cNvSpPr txBox="1"/>
                <p:nvPr/>
              </p:nvSpPr>
              <p:spPr>
                <a:xfrm>
                  <a:off x="3795730" y="2753484"/>
                  <a:ext cx="93615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=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+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부채면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1075" name="화살표: 아래쪽 1074">
                <a:extLst>
                  <a:ext uri="{FF2B5EF4-FFF2-40B4-BE49-F238E27FC236}">
                    <a16:creationId xmlns:a16="http://schemas.microsoft.com/office/drawing/2014/main" id="{54744524-842F-983A-1948-F2449105A54B}"/>
                  </a:ext>
                </a:extLst>
              </p:cNvPr>
              <p:cNvSpPr/>
              <p:nvPr/>
            </p:nvSpPr>
            <p:spPr>
              <a:xfrm rot="16200000">
                <a:off x="8128285" y="320282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670415F-5FA0-528B-4596-B048A7F75FB7}"/>
                  </a:ext>
                </a:extLst>
              </p:cNvPr>
              <p:cNvGrpSpPr/>
              <p:nvPr/>
            </p:nvGrpSpPr>
            <p:grpSpPr>
              <a:xfrm>
                <a:off x="8362021" y="2538431"/>
                <a:ext cx="3637891" cy="1511630"/>
                <a:chOff x="8362021" y="2538431"/>
                <a:chExt cx="3637891" cy="1511630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4AA61A7D-5E36-F92D-3615-5329515E4DDD}"/>
                    </a:ext>
                  </a:extLst>
                </p:cNvPr>
                <p:cNvSpPr/>
                <p:nvPr/>
              </p:nvSpPr>
              <p:spPr>
                <a:xfrm>
                  <a:off x="8362021" y="2538431"/>
                  <a:ext cx="3637891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FBB271EF-3851-12C7-99C3-83AB66ABFF79}"/>
                    </a:ext>
                  </a:extLst>
                </p:cNvPr>
                <p:cNvSpPr/>
                <p:nvPr/>
              </p:nvSpPr>
              <p:spPr>
                <a:xfrm>
                  <a:off x="8362022" y="2538431"/>
                  <a:ext cx="363789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3EC3FAEB-BF68-8C90-3024-CB9070F0D4E4}"/>
                    </a:ext>
                  </a:extLst>
                </p:cNvPr>
                <p:cNvSpPr txBox="1"/>
                <p:nvPr/>
              </p:nvSpPr>
              <p:spPr>
                <a:xfrm>
                  <a:off x="9726515" y="2576708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(3)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아이디어 구체화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5780577B-D256-9FF2-D4F9-911D8F9530E3}"/>
                    </a:ext>
                  </a:extLst>
                </p:cNvPr>
                <p:cNvSpPr txBox="1"/>
                <p:nvPr/>
              </p:nvSpPr>
              <p:spPr>
                <a:xfrm>
                  <a:off x="8774331" y="2753484"/>
                  <a:ext cx="2813271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대상이 있다면 </a:t>
                  </a:r>
                  <a:r>
                    <a:rPr lang="ko-KR" altLang="en-US" dirty="0"/>
                    <a:t>번개가 유도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되어 </a:t>
                  </a:r>
                  <a:r>
                    <a:rPr lang="ko-KR" altLang="en-US" dirty="0"/>
                    <a:t>피해를 한 곳에 집중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한다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E50D145-CD49-5FE6-736A-6767D5F4D491}"/>
                    </a:ext>
                  </a:extLst>
                </p:cNvPr>
                <p:cNvGrpSpPr/>
                <p:nvPr/>
              </p:nvGrpSpPr>
              <p:grpSpPr>
                <a:xfrm>
                  <a:off x="8817333" y="3233629"/>
                  <a:ext cx="2727266" cy="763620"/>
                  <a:chOff x="8845480" y="3233629"/>
                  <a:chExt cx="2727266" cy="763620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75326B5E-4997-1D08-A9B7-F9C4D2C70855}"/>
                      </a:ext>
                    </a:extLst>
                  </p:cNvPr>
                  <p:cNvGrpSpPr/>
                  <p:nvPr/>
                </p:nvGrpSpPr>
                <p:grpSpPr>
                  <a:xfrm>
                    <a:off x="8845480" y="3233629"/>
                    <a:ext cx="1198104" cy="763620"/>
                    <a:chOff x="8741452" y="3233629"/>
                    <a:chExt cx="1198104" cy="763620"/>
                  </a:xfrm>
                </p:grpSpPr>
                <p:pic>
                  <p:nvPicPr>
                    <p:cNvPr id="1039" name="Picture 6">
                      <a:extLst>
                        <a:ext uri="{FF2B5EF4-FFF2-40B4-BE49-F238E27FC236}">
                          <a16:creationId xmlns:a16="http://schemas.microsoft.com/office/drawing/2014/main" id="{E63B8897-68C1-31EA-C3A8-455D02ECED5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alphaModFix amt="9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522" t="3989" r="31256" b="3115"/>
                    <a:stretch>
                      <a:fillRect/>
                    </a:stretch>
                  </p:blipFill>
                  <p:spPr bwMode="auto">
                    <a:xfrm flipH="1">
                      <a:off x="8741452" y="3233629"/>
                      <a:ext cx="1198104" cy="510065"/>
                    </a:xfrm>
                    <a:prstGeom prst="rect">
                      <a:avLst/>
                    </a:prstGeom>
                    <a:noFill/>
                    <a:effectLst>
                      <a:glow rad="25400">
                        <a:schemeClr val="accent4">
                          <a:lumMod val="20000"/>
                          <a:lumOff val="80000"/>
                          <a:alpha val="60000"/>
                        </a:schemeClr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2E20844A-9292-4AF2-F001-F379D425C4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4143" y="3781805"/>
                      <a:ext cx="812723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번개 방출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여러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분산된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155B2A92-2136-3FFC-C634-836BA32753A9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646612"/>
                    <a:chOff x="10366721" y="3350637"/>
                    <a:chExt cx="1206025" cy="646612"/>
                  </a:xfrm>
                </p:grpSpPr>
                <p:grpSp>
                  <p:nvGrpSpPr>
                    <p:cNvPr id="1050" name="그룹 1049">
                      <a:extLst>
                        <a:ext uri="{FF2B5EF4-FFF2-40B4-BE49-F238E27FC236}">
                          <a16:creationId xmlns:a16="http://schemas.microsoft.com/office/drawing/2014/main" id="{6DE52AD7-8A27-57CD-1092-5B64C41D9F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66721" y="3350637"/>
                      <a:ext cx="1206025" cy="333838"/>
                      <a:chOff x="4730532" y="6675068"/>
                      <a:chExt cx="1615469" cy="340035"/>
                    </a:xfrm>
                  </p:grpSpPr>
                  <p:pic>
                    <p:nvPicPr>
                      <p:cNvPr id="1056" name="그림 1055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2D1B8A98-F749-4EB4-BAA8-638C68A6524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38729" r="64139" b="2158"/>
                      <a:stretch>
                        <a:fillRect/>
                      </a:stretch>
                    </p:blipFill>
                    <p:spPr>
                      <a:xfrm rot="16200000">
                        <a:off x="5368249" y="6037351"/>
                        <a:ext cx="340033" cy="161546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4">
                            <a:lumMod val="20000"/>
                            <a:lumOff val="80000"/>
                          </a:schemeClr>
                        </a:glow>
                        <a:softEdge rad="0"/>
                      </a:effectLst>
                    </p:spPr>
                  </p:pic>
                  <p:pic>
                    <p:nvPicPr>
                      <p:cNvPr id="1057" name="그림 1056" descr="공구, 칼, 근접 무기, 칼날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0DC82C5-F656-0A10-6F7F-6EE6D91C43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>
                        <a:off x="5829819" y="6725577"/>
                        <a:ext cx="492662" cy="83211"/>
                      </a:xfrm>
                      <a:prstGeom prst="rect">
                        <a:avLst/>
                      </a:prstGeom>
                      <a:effectLst>
                        <a:glow rad="12700">
                          <a:srgbClr val="FFFF00">
                            <a:alpha val="26000"/>
                          </a:srgbClr>
                        </a:glow>
                      </a:effectLst>
                    </p:spPr>
                  </p:pic>
                  <p:pic>
                    <p:nvPicPr>
                      <p:cNvPr id="1058" name="그림 1057" descr="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EDE0BCFE-7E30-5849-D232-A9F09EECD7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alphaModFix amt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47" t="80698" r="64139" b="2157"/>
                      <a:stretch>
                        <a:fillRect/>
                      </a:stretch>
                    </p:blipFill>
                    <p:spPr>
                      <a:xfrm rot="16200000">
                        <a:off x="5941713" y="6610815"/>
                        <a:ext cx="340033" cy="468543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sp>
                  <p:nvSpPr>
                    <p:cNvPr id="1078" name="TextBox 1077">
                      <a:extLst>
                        <a:ext uri="{FF2B5EF4-FFF2-40B4-BE49-F238E27FC236}">
                          <a16:creationId xmlns:a16="http://schemas.microsoft.com/office/drawing/2014/main" id="{CBE81081-DD62-FE46-A5D2-72A86D8691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01844" y="3781805"/>
                      <a:ext cx="735779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 유도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갈래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집중된 피해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88E806A-CB93-31E4-98D3-E1B332606B98}"/>
                    </a:ext>
                  </a:extLst>
                </p:cNvPr>
                <p:cNvSpPr txBox="1"/>
                <p:nvPr/>
              </p:nvSpPr>
              <p:spPr>
                <a:xfrm>
                  <a:off x="9111763" y="2970508"/>
                  <a:ext cx="2138406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부챗살 발사 → 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식’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효과 부여 →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대상에게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</a:p>
              </p:txBody>
            </p:sp>
          </p:grp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D8F53ED-3254-FD4F-2C48-4A21B535D625}"/>
              </a:ext>
            </a:extLst>
          </p:cNvPr>
          <p:cNvGrpSpPr/>
          <p:nvPr/>
        </p:nvGrpSpPr>
        <p:grpSpPr>
          <a:xfrm>
            <a:off x="1049976" y="960457"/>
            <a:ext cx="614375" cy="122875"/>
            <a:chOff x="526997" y="2256470"/>
            <a:chExt cx="614375" cy="122875"/>
          </a:xfrm>
        </p:grpSpPr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6FDB8E0E-6730-7E5B-7FB2-C76EA1B178F4}"/>
                </a:ext>
              </a:extLst>
            </p:cNvPr>
            <p:cNvSpPr/>
            <p:nvPr/>
          </p:nvSpPr>
          <p:spPr>
            <a:xfrm>
              <a:off x="52699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23289BFB-89D2-A710-271F-7403B1EC06DE}"/>
                </a:ext>
              </a:extLst>
            </p:cNvPr>
            <p:cNvSpPr/>
            <p:nvPr/>
          </p:nvSpPr>
          <p:spPr>
            <a:xfrm>
              <a:off x="649872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F8ACB333-A577-58EA-8095-73F5451D14A2}"/>
                </a:ext>
              </a:extLst>
            </p:cNvPr>
            <p:cNvSpPr/>
            <p:nvPr/>
          </p:nvSpPr>
          <p:spPr>
            <a:xfrm>
              <a:off x="77274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33CA466A-8866-9D05-8BA4-388EF899A369}"/>
                </a:ext>
              </a:extLst>
            </p:cNvPr>
            <p:cNvGrpSpPr/>
            <p:nvPr/>
          </p:nvGrpSpPr>
          <p:grpSpPr>
            <a:xfrm>
              <a:off x="895622" y="2256470"/>
              <a:ext cx="245750" cy="122875"/>
              <a:chOff x="962552" y="2256470"/>
              <a:chExt cx="245750" cy="122875"/>
            </a:xfrm>
          </p:grpSpPr>
          <p:sp>
            <p:nvSpPr>
              <p:cNvPr id="100" name="별: 꼭짓점 5개 99">
                <a:extLst>
                  <a:ext uri="{FF2B5EF4-FFF2-40B4-BE49-F238E27FC236}">
                    <a16:creationId xmlns:a16="http://schemas.microsoft.com/office/drawing/2014/main" id="{F2FD15B9-C753-8DB1-C43F-9276A75DB184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별: 꼭짓점 5개 100">
                <a:extLst>
                  <a:ext uri="{FF2B5EF4-FFF2-40B4-BE49-F238E27FC236}">
                    <a16:creationId xmlns:a16="http://schemas.microsoft.com/office/drawing/2014/main" id="{4B7BC4E7-F4BE-D6E1-AC50-5B54FF46F501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18E5A467-A2CD-3482-7679-13BC0C17C110}"/>
              </a:ext>
            </a:extLst>
          </p:cNvPr>
          <p:cNvGrpSpPr/>
          <p:nvPr/>
        </p:nvGrpSpPr>
        <p:grpSpPr>
          <a:xfrm>
            <a:off x="2768869" y="4098349"/>
            <a:ext cx="9423131" cy="2318698"/>
            <a:chOff x="2768869" y="4098349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A3FE453-87F1-3DFA-15A6-F29E123AA158}"/>
                </a:ext>
              </a:extLst>
            </p:cNvPr>
            <p:cNvGrpSpPr/>
            <p:nvPr/>
          </p:nvGrpSpPr>
          <p:grpSpPr>
            <a:xfrm>
              <a:off x="2768869" y="4098349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51B45AB-33CD-E26C-D6C3-73208CE23601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CD9CA4-B237-A2DB-78CB-25EF2B4846D6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545B4A9-5138-5C03-13D0-E25FE7AE5F68}"/>
                </a:ext>
              </a:extLst>
            </p:cNvPr>
            <p:cNvGrpSpPr/>
            <p:nvPr/>
          </p:nvGrpSpPr>
          <p:grpSpPr>
            <a:xfrm>
              <a:off x="2768870" y="4649048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162B38E1-EEBC-6961-2614-D9E341D220B6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683FA1E2-A05E-B2CA-945F-ED5B1C41F16C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68B917D-6348-B15A-AF77-BCEB5B75BA93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63BE7D66-4FF8-7FFE-34F7-F912A54337D6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EF9B8965-DD9E-13D3-3714-8C76A7B47C8E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8326BEB5-9D61-84D9-7F63-E35D3A44714E}"/>
                    </a:ext>
                  </a:extLst>
                </p:cNvPr>
                <p:cNvSpPr txBox="1"/>
                <p:nvPr/>
              </p:nvSpPr>
              <p:spPr>
                <a:xfrm>
                  <a:off x="3236790" y="4932865"/>
                  <a:ext cx="1243930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(1) </a:t>
                  </a:r>
                  <a:r>
                    <a:rPr lang="ko-KR" altLang="en-US" sz="900" dirty="0"/>
                    <a:t>피뢰침의 동작 원리 분석</a:t>
                  </a:r>
                  <a:endParaRPr lang="en-US" altLang="ko-KR" sz="900" dirty="0"/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BBFAA29E-86EF-3482-D7D1-65E3AB0E0D49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0AAE5CF-EAFA-2D3C-CA0F-86CB99203F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E36C841-A500-A685-D350-82B5E8E40592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3F4F27AC-866F-25B8-C8D6-5812D43539AB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9EAF5007-E194-F04D-0C24-8CD35A0DF097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5CDCD1D1-6C99-7B74-9B03-C321E5A37431}"/>
                    </a:ext>
                  </a:extLst>
                </p:cNvPr>
                <p:cNvSpPr txBox="1"/>
                <p:nvPr/>
              </p:nvSpPr>
              <p:spPr>
                <a:xfrm>
                  <a:off x="6780670" y="4932865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(2) </a:t>
                  </a:r>
                  <a:r>
                    <a:rPr lang="ko-KR" altLang="en-US" sz="900"/>
                    <a:t>아이디어 획득</a:t>
                  </a:r>
                  <a:endParaRPr lang="en-US" altLang="ko-KR" sz="900" dirty="0"/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5D5CE4E-7DDF-D949-99E1-40C23B20B8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5E538BF8-510F-CBE7-20EC-64DB6763C4CC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79597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특정 상황에서만 온전한 성능 발휘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E652A90-E736-4F19-F3A7-0D6194229416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CC222217-121E-F802-FF0D-E24B99474ECF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A1058563-4DB1-8B50-29AC-D9916A6CFC32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5A9C7813-D39F-75E5-0AC4-AD0C5DD261AB}"/>
                    </a:ext>
                  </a:extLst>
                </p:cNvPr>
                <p:cNvSpPr txBox="1"/>
                <p:nvPr/>
              </p:nvSpPr>
              <p:spPr>
                <a:xfrm>
                  <a:off x="10242967" y="4932865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(3) </a:t>
                  </a:r>
                  <a:r>
                    <a:rPr lang="ko-KR" altLang="en-US" sz="900"/>
                    <a:t>아이디어 구체화</a:t>
                  </a:r>
                  <a:endParaRPr lang="en-US" altLang="ko-KR" sz="900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AC5BF400-71C2-AAAD-9DEE-FE8D321B7E1E}"/>
                    </a:ext>
                  </a:extLst>
                </p:cNvPr>
                <p:cNvSpPr txBox="1"/>
                <p:nvPr/>
              </p:nvSpPr>
              <p:spPr>
                <a:xfrm>
                  <a:off x="9927976" y="5109641"/>
                  <a:ext cx="153888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대상에게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E9121CF-88CB-69D7-0247-F011D7A97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54B911A-7C69-C4FB-6AC2-BB758FB71925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F5DE84F-6874-137A-DF01-9437ADC2D0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1C84FAC5-A899-23FE-FE7A-26F1348F3201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94F08B0A-26ED-1EF0-0104-0C181ED849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85426D52-192C-6BC8-C01D-1BC05DF970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6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D8DA0E3-6DCF-D703-8960-9C91F4B9522E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711ECE73-8E7D-1A4D-7D14-6DE2086E9D20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0A5044-4C48-E0E0-717A-4A639826564F}"/>
                    </a:ext>
                  </a:extLst>
                </p:cNvPr>
                <p:cNvSpPr txBox="1"/>
                <p:nvPr/>
              </p:nvSpPr>
              <p:spPr>
                <a:xfrm>
                  <a:off x="9738822" y="5326665"/>
                  <a:ext cx="1917192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 효과가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중첩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될 때 마다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 무시 수치 증가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9AC73B9-1556-C04F-6900-C18079632D97}"/>
                </a:ext>
              </a:extLst>
            </p:cNvPr>
            <p:cNvGrpSpPr/>
            <p:nvPr/>
          </p:nvGrpSpPr>
          <p:grpSpPr>
            <a:xfrm>
              <a:off x="3359492" y="4313402"/>
              <a:ext cx="2393853" cy="335646"/>
              <a:chOff x="3377576" y="1473652"/>
              <a:chExt cx="2393853" cy="3356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2E446A2-EA53-64A3-44E6-1ED8E231CDEC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01DC071-BB66-5760-BC00-21A59C16F9A6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CED161B8-634D-B7D5-11A3-2E02CAF0C82E}"/>
                </a:ext>
              </a:extLst>
            </p:cNvPr>
            <p:cNvGrpSpPr/>
            <p:nvPr/>
          </p:nvGrpSpPr>
          <p:grpSpPr>
            <a:xfrm>
              <a:off x="5753345" y="4313402"/>
              <a:ext cx="3948866" cy="335646"/>
              <a:chOff x="5753345" y="4313402"/>
              <a:chExt cx="3948866" cy="335646"/>
            </a:xfrm>
          </p:grpSpPr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5F1B63D3-F299-113F-B5D5-3C934A044494}"/>
                  </a:ext>
                </a:extLst>
              </p:cNvPr>
              <p:cNvSpPr txBox="1"/>
              <p:nvPr/>
            </p:nvSpPr>
            <p:spPr>
              <a:xfrm>
                <a:off x="6193237" y="4313402"/>
                <a:ext cx="3508974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 무시 공격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방어력이 높은 적을 상대할 때 온전한 성능 발휘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B5A2BA70-2D17-6FEC-2FEF-1006BAC57A33}"/>
                  </a:ext>
                </a:extLst>
              </p:cNvPr>
              <p:cNvSpPr txBox="1"/>
              <p:nvPr/>
            </p:nvSpPr>
            <p:spPr>
              <a:xfrm>
                <a:off x="5753345" y="4371994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17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ED2D2-B13D-AAF1-0090-98BBAAD5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7E5F50-2678-BAD9-CE10-3C94A2516547}"/>
              </a:ext>
            </a:extLst>
          </p:cNvPr>
          <p:cNvSpPr txBox="1"/>
          <p:nvPr/>
        </p:nvSpPr>
        <p:spPr>
          <a:xfrm>
            <a:off x="19208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9260555-2EFA-D82C-6E3B-B9CBBE7CAB02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01E8C6B-BE12-83A5-406C-75B2BBCB21A2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01BC2DB-65FA-C661-CEF1-DC60FCDEE9A4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6579269-AF1A-5425-3D02-938E9743B77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7F1AF03A-9F8C-6B0D-48C3-92E84EC85AAB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33A6681-58DF-76AB-B296-CCB1A30E66B1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A0BE568-C6C9-0617-61AB-87A4AAEA88D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3D7C598-5091-63D6-8667-F839E0FA9DAB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2336806-A33D-3672-9D4C-B6A9B90C1AB6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0F28625-62D2-4254-9760-BCF646782B3B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1E0D5B23-19E4-C1A3-90B7-C77CFDD0D28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31B63D2-2DF3-2698-A3E1-AC3DA77A299C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41E1D17-55F5-A850-27E4-4B84DD7E373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1D178DAC-AA20-E3E6-7B80-CB1F0D96BC5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C2B536-1B68-ED17-93CD-C4463EEF2EE5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974B020-87DF-2620-A17E-D3CA179178DB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531E1EF2-1CEB-11B1-2345-D31A2B5203D2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1F779C5-71E5-E52A-CD56-F96741DAA1AE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2A54118-2FBD-D724-CBC2-8AB0FC1538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44D7D51-26B5-EA3E-5054-943FD3FB6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F171F0-A596-BF41-9B1C-DB8448931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734C6BC-BD70-AD34-599E-F1BA47640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5F2B455-EE0C-39A0-A30A-A79FD10E8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FD6F863-D11C-58C2-5BAB-500BAB471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293D75-7150-597C-7E09-E6D0B79A32E3}"/>
              </a:ext>
            </a:extLst>
          </p:cNvPr>
          <p:cNvGrpSpPr/>
          <p:nvPr/>
        </p:nvGrpSpPr>
        <p:grpSpPr>
          <a:xfrm>
            <a:off x="708161" y="649872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5B9081D-7C24-EA71-50C1-A36D7F705315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B79B34-132E-2BBD-4826-DB57912FD272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47064384-4387-E029-4F6E-13C5ADDC8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5DEB5832-308C-CE0D-55BB-0CD446C73F10}"/>
                </a:ext>
              </a:extLst>
            </p:cNvPr>
            <p:cNvSpPr/>
            <p:nvPr/>
          </p:nvSpPr>
          <p:spPr>
            <a:xfrm>
              <a:off x="270364" y="6143035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20ABCA-31E0-21B5-2326-B45838A9E286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E1276-049D-5F29-2471-278782D0A200}"/>
              </a:ext>
            </a:extLst>
          </p:cNvPr>
          <p:cNvSpPr txBox="1"/>
          <p:nvPr/>
        </p:nvSpPr>
        <p:spPr>
          <a:xfrm>
            <a:off x="257503" y="1083319"/>
            <a:ext cx="21993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신비롭게 피어나는 연무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2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F75EDC0-5A33-C191-F439-4BDE6C9BF558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672798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10E6CCE-CE89-B109-54E2-0565DC4898D2}"/>
                </a:ext>
              </a:extLst>
            </p:cNvPr>
            <p:cNvSpPr txBox="1"/>
            <p:nvPr/>
          </p:nvSpPr>
          <p:spPr>
            <a:xfrm>
              <a:off x="277541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856B44-0C03-B697-BF06-E60AA29D7F57}"/>
                </a:ext>
              </a:extLst>
            </p:cNvPr>
            <p:cNvSpPr txBox="1"/>
            <p:nvPr/>
          </p:nvSpPr>
          <p:spPr>
            <a:xfrm>
              <a:off x="799396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9702EFB-B33B-86B0-E597-014D2EFF300A}"/>
                </a:ext>
              </a:extLst>
            </p:cNvPr>
            <p:cNvSpPr txBox="1"/>
            <p:nvPr/>
          </p:nvSpPr>
          <p:spPr>
            <a:xfrm>
              <a:off x="1431858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00FB49-EE8F-1684-534E-E79B94C1EB31}"/>
                </a:ext>
              </a:extLst>
            </p:cNvPr>
            <p:cNvSpPr txBox="1"/>
            <p:nvPr/>
          </p:nvSpPr>
          <p:spPr>
            <a:xfrm>
              <a:off x="277541" y="1917387"/>
              <a:ext cx="98641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파티 안정성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EC6959-243A-3C55-6053-76715CF663CE}"/>
                </a:ext>
              </a:extLst>
            </p:cNvPr>
            <p:cNvSpPr txBox="1"/>
            <p:nvPr/>
          </p:nvSpPr>
          <p:spPr>
            <a:xfrm>
              <a:off x="1953714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92" name="그림 91" descr="댄스, 만화 영화, 의류, 댄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72C220-8DE3-645D-B1A9-BACDA1173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9" r="39777"/>
          <a:stretch>
            <a:fillRect/>
          </a:stretch>
        </p:blipFill>
        <p:spPr>
          <a:xfrm>
            <a:off x="239269" y="2426408"/>
            <a:ext cx="2268727" cy="3658287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E84480E-851A-3596-B97A-7DB4206381E1}"/>
              </a:ext>
            </a:extLst>
          </p:cNvPr>
          <p:cNvGrpSpPr/>
          <p:nvPr/>
        </p:nvGrpSpPr>
        <p:grpSpPr>
          <a:xfrm>
            <a:off x="1111413" y="960457"/>
            <a:ext cx="491500" cy="122875"/>
            <a:chOff x="1049976" y="960457"/>
            <a:chExt cx="491500" cy="12287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31A47800-5978-4229-4830-F55C2050A590}"/>
                </a:ext>
              </a:extLst>
            </p:cNvPr>
            <p:cNvGrpSpPr/>
            <p:nvPr/>
          </p:nvGrpSpPr>
          <p:grpSpPr>
            <a:xfrm>
              <a:off x="1049976" y="960457"/>
              <a:ext cx="245750" cy="122875"/>
              <a:chOff x="1049976" y="960457"/>
              <a:chExt cx="245750" cy="122875"/>
            </a:xfrm>
          </p:grpSpPr>
          <p:sp>
            <p:nvSpPr>
              <p:cNvPr id="132" name="별: 꼭짓점 5개 131">
                <a:extLst>
                  <a:ext uri="{FF2B5EF4-FFF2-40B4-BE49-F238E27FC236}">
                    <a16:creationId xmlns:a16="http://schemas.microsoft.com/office/drawing/2014/main" id="{05F8B6B4-1F5A-10D8-51E2-249449546B8E}"/>
                  </a:ext>
                </a:extLst>
              </p:cNvPr>
              <p:cNvSpPr/>
              <p:nvPr/>
            </p:nvSpPr>
            <p:spPr>
              <a:xfrm>
                <a:off x="1049976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별: 꼭짓점 5개 132">
                <a:extLst>
                  <a:ext uri="{FF2B5EF4-FFF2-40B4-BE49-F238E27FC236}">
                    <a16:creationId xmlns:a16="http://schemas.microsoft.com/office/drawing/2014/main" id="{EAECB3DA-E40D-A40E-8240-057E1FB270EE}"/>
                  </a:ext>
                </a:extLst>
              </p:cNvPr>
              <p:cNvSpPr/>
              <p:nvPr/>
            </p:nvSpPr>
            <p:spPr>
              <a:xfrm>
                <a:off x="1172851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8EFA262-4521-1D00-F0EE-224FDC1FF850}"/>
                </a:ext>
              </a:extLst>
            </p:cNvPr>
            <p:cNvGrpSpPr/>
            <p:nvPr/>
          </p:nvGrpSpPr>
          <p:grpSpPr>
            <a:xfrm>
              <a:off x="1295726" y="960457"/>
              <a:ext cx="245750" cy="122875"/>
              <a:chOff x="962552" y="2256470"/>
              <a:chExt cx="245750" cy="122875"/>
            </a:xfrm>
          </p:grpSpPr>
          <p:sp>
            <p:nvSpPr>
              <p:cNvPr id="137" name="별: 꼭짓점 5개 136">
                <a:extLst>
                  <a:ext uri="{FF2B5EF4-FFF2-40B4-BE49-F238E27FC236}">
                    <a16:creationId xmlns:a16="http://schemas.microsoft.com/office/drawing/2014/main" id="{51959716-7A95-CE88-9572-288A55BA6A6F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별: 꼭짓점 5개 137">
                <a:extLst>
                  <a:ext uri="{FF2B5EF4-FFF2-40B4-BE49-F238E27FC236}">
                    <a16:creationId xmlns:a16="http://schemas.microsoft.com/office/drawing/2014/main" id="{5A3A9EA4-ED30-BFED-2729-CC206A3EF6BE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8D4EB274-7AFE-D5BA-C368-F09BEE6CF521}"/>
              </a:ext>
            </a:extLst>
          </p:cNvPr>
          <p:cNvGrpSpPr/>
          <p:nvPr/>
        </p:nvGrpSpPr>
        <p:grpSpPr>
          <a:xfrm>
            <a:off x="2768870" y="905593"/>
            <a:ext cx="9423131" cy="2359671"/>
            <a:chOff x="2768870" y="905593"/>
            <a:chExt cx="9423131" cy="235967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6536CA07-911F-F249-737C-7E4EA582A6BC}"/>
                </a:ext>
              </a:extLst>
            </p:cNvPr>
            <p:cNvGrpSpPr/>
            <p:nvPr/>
          </p:nvGrpSpPr>
          <p:grpSpPr>
            <a:xfrm>
              <a:off x="2768870" y="905593"/>
              <a:ext cx="9423130" cy="176748"/>
              <a:chOff x="2768870" y="3969728"/>
              <a:chExt cx="9423130" cy="176748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47E9F6D-246B-D72F-7008-DEB2E9CD04C5}"/>
                  </a:ext>
                </a:extLst>
              </p:cNvPr>
              <p:cNvSpPr txBox="1"/>
              <p:nvPr/>
            </p:nvSpPr>
            <p:spPr>
              <a:xfrm>
                <a:off x="2768870" y="3969728"/>
                <a:ext cx="888064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기획 과정 예시 ①</a:t>
                </a:r>
                <a:endParaRPr lang="en-US" altLang="ko-KR" dirty="0"/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4AD7B3A0-7A78-D951-C49A-C68F6C670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8870" y="4146476"/>
                <a:ext cx="94231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C264DA0-A5D0-26C0-55E4-D02167A4740D}"/>
                  </a:ext>
                </a:extLst>
              </p:cNvPr>
              <p:cNvSpPr txBox="1"/>
              <p:nvPr/>
            </p:nvSpPr>
            <p:spPr>
              <a:xfrm>
                <a:off x="3656934" y="3985117"/>
                <a:ext cx="3530948" cy="138499"/>
              </a:xfrm>
              <a:prstGeom prst="rect">
                <a:avLst/>
              </a:prstGeom>
              <a:noFill/>
              <a:effectLst/>
            </p:spPr>
            <p:txBody>
              <a:bodyPr wrap="none" lIns="144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* ‘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기획 의도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곰방대로 연무를 다루는 캐릭터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따른 전투 스타일 기획 과정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30219E13-893E-1F03-B90D-150419D1ACA2}"/>
                </a:ext>
              </a:extLst>
            </p:cNvPr>
            <p:cNvGrpSpPr/>
            <p:nvPr/>
          </p:nvGrpSpPr>
          <p:grpSpPr>
            <a:xfrm>
              <a:off x="2768870" y="1202935"/>
              <a:ext cx="9423131" cy="215053"/>
              <a:chOff x="2768869" y="2025191"/>
              <a:chExt cx="9423131" cy="215053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4925D20-DE83-B52E-21A1-6825CF88B7ED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0152607-FA28-8E88-17CB-8B5AA9CB03A6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5551767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소녀 캐릭터가 곰방대로 연무를 다루는 방식을 직접 흡연이 아닌 순화된 방식으로 변경해야 한다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063" name="그룹 1062">
              <a:extLst>
                <a:ext uri="{FF2B5EF4-FFF2-40B4-BE49-F238E27FC236}">
                  <a16:creationId xmlns:a16="http://schemas.microsoft.com/office/drawing/2014/main" id="{594BB691-101D-CD88-E0AB-90E8E4BED7DD}"/>
                </a:ext>
              </a:extLst>
            </p:cNvPr>
            <p:cNvGrpSpPr/>
            <p:nvPr/>
          </p:nvGrpSpPr>
          <p:grpSpPr>
            <a:xfrm>
              <a:off x="3359493" y="1417988"/>
              <a:ext cx="2914828" cy="335646"/>
              <a:chOff x="3377576" y="1473652"/>
              <a:chExt cx="2914828" cy="335646"/>
            </a:xfrm>
          </p:grpSpPr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7C921E17-587B-420B-34C2-743866B9D1F8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71869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연무가 발생하는 원리를 재해석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1A947978-0463-E76D-6001-CB92EE96633C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11FDA4A-C19F-69CB-B057-94541DC48274}"/>
                </a:ext>
              </a:extLst>
            </p:cNvPr>
            <p:cNvGrpSpPr/>
            <p:nvPr/>
          </p:nvGrpSpPr>
          <p:grpSpPr>
            <a:xfrm>
              <a:off x="2768870" y="1753634"/>
              <a:ext cx="9231042" cy="1511630"/>
              <a:chOff x="2768870" y="1742320"/>
              <a:chExt cx="9231042" cy="1511630"/>
            </a:xfrm>
          </p:grpSpPr>
          <p:sp>
            <p:nvSpPr>
              <p:cNvPr id="141" name="화살표: 아래쪽 140">
                <a:extLst>
                  <a:ext uri="{FF2B5EF4-FFF2-40B4-BE49-F238E27FC236}">
                    <a16:creationId xmlns:a16="http://schemas.microsoft.com/office/drawing/2014/main" id="{9EAB8726-B456-6F87-A306-D082826242EA}"/>
                  </a:ext>
                </a:extLst>
              </p:cNvPr>
              <p:cNvSpPr/>
              <p:nvPr/>
            </p:nvSpPr>
            <p:spPr>
              <a:xfrm rot="16200000">
                <a:off x="4558457" y="2406713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69" name="그룹 6168">
                <a:extLst>
                  <a:ext uri="{FF2B5EF4-FFF2-40B4-BE49-F238E27FC236}">
                    <a16:creationId xmlns:a16="http://schemas.microsoft.com/office/drawing/2014/main" id="{0256F849-B54C-1774-C4DA-AEF753808097}"/>
                  </a:ext>
                </a:extLst>
              </p:cNvPr>
              <p:cNvGrpSpPr/>
              <p:nvPr/>
            </p:nvGrpSpPr>
            <p:grpSpPr>
              <a:xfrm>
                <a:off x="2768870" y="1742320"/>
                <a:ext cx="1699448" cy="1511630"/>
                <a:chOff x="2768870" y="1742320"/>
                <a:chExt cx="1699448" cy="1511630"/>
              </a:xfrm>
            </p:grpSpPr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5008AB2F-476D-DEF0-7BD0-840F2848659C}"/>
                    </a:ext>
                  </a:extLst>
                </p:cNvPr>
                <p:cNvSpPr/>
                <p:nvPr/>
              </p:nvSpPr>
              <p:spPr>
                <a:xfrm>
                  <a:off x="2768870" y="1742320"/>
                  <a:ext cx="1699448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700FCE45-82C1-9CCC-B558-EE7A6501C9EF}"/>
                    </a:ext>
                  </a:extLst>
                </p:cNvPr>
                <p:cNvSpPr/>
                <p:nvPr/>
              </p:nvSpPr>
              <p:spPr>
                <a:xfrm>
                  <a:off x="2768870" y="1742320"/>
                  <a:ext cx="1699448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4CF954BB-86BB-CE35-0E0C-FA2C769A36E4}"/>
                    </a:ext>
                  </a:extLst>
                </p:cNvPr>
                <p:cNvSpPr txBox="1"/>
                <p:nvPr/>
              </p:nvSpPr>
              <p:spPr>
                <a:xfrm>
                  <a:off x="3083191" y="1780597"/>
                  <a:ext cx="1070807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‘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곰방대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원리 분석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D3EF1534-7128-50FE-B1D3-20B0B27A823D}"/>
                    </a:ext>
                  </a:extLst>
                </p:cNvPr>
                <p:cNvSpPr txBox="1"/>
                <p:nvPr/>
              </p:nvSpPr>
              <p:spPr>
                <a:xfrm>
                  <a:off x="3057543" y="1957373"/>
                  <a:ext cx="1122102" cy="3573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담배통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에 담배를 담아 가열 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→ 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물부리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를 입에 물고 흡입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119" name="그룹 1118">
                  <a:extLst>
                    <a:ext uri="{FF2B5EF4-FFF2-40B4-BE49-F238E27FC236}">
                      <a16:creationId xmlns:a16="http://schemas.microsoft.com/office/drawing/2014/main" id="{20702E63-E847-8155-89EB-160CD9AC3B1D}"/>
                    </a:ext>
                  </a:extLst>
                </p:cNvPr>
                <p:cNvGrpSpPr/>
                <p:nvPr/>
              </p:nvGrpSpPr>
              <p:grpSpPr>
                <a:xfrm>
                  <a:off x="2910817" y="2520609"/>
                  <a:ext cx="1339354" cy="629016"/>
                  <a:chOff x="2850354" y="2520609"/>
                  <a:chExt cx="1339354" cy="629016"/>
                </a:xfrm>
              </p:grpSpPr>
              <p:sp>
                <p:nvSpPr>
                  <p:cNvPr id="1069" name="사다리꼴 1068">
                    <a:extLst>
                      <a:ext uri="{FF2B5EF4-FFF2-40B4-BE49-F238E27FC236}">
                        <a16:creationId xmlns:a16="http://schemas.microsoft.com/office/drawing/2014/main" id="{22837BAE-DD37-FCE6-DDD2-EAF8C3E774C6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3461330" y="2244585"/>
                    <a:ext cx="64431" cy="1101293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6" name="자유형: 도형 1075">
                    <a:extLst>
                      <a:ext uri="{FF2B5EF4-FFF2-40B4-BE49-F238E27FC236}">
                        <a16:creationId xmlns:a16="http://schemas.microsoft.com/office/drawing/2014/main" id="{F253AEDC-9EDF-56D1-83DF-16F71F9E76EE}"/>
                      </a:ext>
                    </a:extLst>
                  </p:cNvPr>
                  <p:cNvSpPr/>
                  <p:nvPr/>
                </p:nvSpPr>
                <p:spPr>
                  <a:xfrm>
                    <a:off x="3956281" y="2585662"/>
                    <a:ext cx="202358" cy="273020"/>
                  </a:xfrm>
                  <a:custGeom>
                    <a:avLst/>
                    <a:gdLst>
                      <a:gd name="connsiteX0" fmla="*/ 33728 w 202358"/>
                      <a:gd name="connsiteY0" fmla="*/ 0 h 273020"/>
                      <a:gd name="connsiteX1" fmla="*/ 168631 w 202358"/>
                      <a:gd name="connsiteY1" fmla="*/ 0 h 273020"/>
                      <a:gd name="connsiteX2" fmla="*/ 202358 w 202358"/>
                      <a:gd name="connsiteY2" fmla="*/ 33727 h 273020"/>
                      <a:gd name="connsiteX3" fmla="*/ 202358 w 202358"/>
                      <a:gd name="connsiteY3" fmla="*/ 168630 h 273020"/>
                      <a:gd name="connsiteX4" fmla="*/ 201361 w 202358"/>
                      <a:gd name="connsiteY4" fmla="*/ 171037 h 273020"/>
                      <a:gd name="connsiteX5" fmla="*/ 201600 w 202358"/>
                      <a:gd name="connsiteY5" fmla="*/ 172220 h 273020"/>
                      <a:gd name="connsiteX6" fmla="*/ 100800 w 202358"/>
                      <a:gd name="connsiteY6" fmla="*/ 273020 h 273020"/>
                      <a:gd name="connsiteX7" fmla="*/ 0 w 202358"/>
                      <a:gd name="connsiteY7" fmla="*/ 172220 h 273020"/>
                      <a:gd name="connsiteX8" fmla="*/ 488 w 202358"/>
                      <a:gd name="connsiteY8" fmla="*/ 169805 h 273020"/>
                      <a:gd name="connsiteX9" fmla="*/ 1 w 202358"/>
                      <a:gd name="connsiteY9" fmla="*/ 168630 h 273020"/>
                      <a:gd name="connsiteX10" fmla="*/ 1 w 202358"/>
                      <a:gd name="connsiteY10" fmla="*/ 33727 h 273020"/>
                      <a:gd name="connsiteX11" fmla="*/ 33728 w 202358"/>
                      <a:gd name="connsiteY11" fmla="*/ 0 h 273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2358" h="273020">
                        <a:moveTo>
                          <a:pt x="33728" y="0"/>
                        </a:moveTo>
                        <a:lnTo>
                          <a:pt x="168631" y="0"/>
                        </a:lnTo>
                        <a:cubicBezTo>
                          <a:pt x="187258" y="0"/>
                          <a:pt x="202358" y="15100"/>
                          <a:pt x="202358" y="33727"/>
                        </a:cubicBezTo>
                        <a:lnTo>
                          <a:pt x="202358" y="168630"/>
                        </a:lnTo>
                        <a:lnTo>
                          <a:pt x="201361" y="171037"/>
                        </a:lnTo>
                        <a:lnTo>
                          <a:pt x="201600" y="172220"/>
                        </a:lnTo>
                        <a:cubicBezTo>
                          <a:pt x="201600" y="227890"/>
                          <a:pt x="156470" y="273020"/>
                          <a:pt x="100800" y="273020"/>
                        </a:cubicBezTo>
                        <a:cubicBezTo>
                          <a:pt x="45130" y="273020"/>
                          <a:pt x="0" y="227890"/>
                          <a:pt x="0" y="172220"/>
                        </a:cubicBezTo>
                        <a:lnTo>
                          <a:pt x="488" y="169805"/>
                        </a:lnTo>
                        <a:lnTo>
                          <a:pt x="1" y="168630"/>
                        </a:lnTo>
                        <a:lnTo>
                          <a:pt x="1" y="33727"/>
                        </a:lnTo>
                        <a:cubicBezTo>
                          <a:pt x="1" y="15100"/>
                          <a:pt x="15101" y="0"/>
                          <a:pt x="33728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5000">
                        <a:schemeClr val="tx1">
                          <a:lumMod val="50000"/>
                          <a:lumOff val="50000"/>
                        </a:schemeClr>
                      </a:gs>
                      <a:gs pos="85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5" name="직선 연결선 1084">
                    <a:extLst>
                      <a:ext uri="{FF2B5EF4-FFF2-40B4-BE49-F238E27FC236}">
                        <a16:creationId xmlns:a16="http://schemas.microsoft.com/office/drawing/2014/main" id="{EA88748F-9673-C2CA-D96B-7392FFFAA619}"/>
                      </a:ext>
                    </a:extLst>
                  </p:cNvPr>
                  <p:cNvCxnSpPr>
                    <a:cxnSpLocks/>
                    <a:stCxn id="1086" idx="4"/>
                    <a:endCxn id="1087" idx="0"/>
                  </p:cNvCxnSpPr>
                  <p:nvPr/>
                </p:nvCxnSpPr>
                <p:spPr>
                  <a:xfrm flipH="1">
                    <a:off x="4057460" y="2724284"/>
                    <a:ext cx="1914" cy="286861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86" name="타원 1085">
                    <a:extLst>
                      <a:ext uri="{FF2B5EF4-FFF2-40B4-BE49-F238E27FC236}">
                        <a16:creationId xmlns:a16="http://schemas.microsoft.com/office/drawing/2014/main" id="{61E3BE38-1496-FDA3-F238-08968E837392}"/>
                      </a:ext>
                    </a:extLst>
                  </p:cNvPr>
                  <p:cNvSpPr/>
                  <p:nvPr/>
                </p:nvSpPr>
                <p:spPr>
                  <a:xfrm>
                    <a:off x="4032374" y="267028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7" name="TextBox 1086">
                    <a:extLst>
                      <a:ext uri="{FF2B5EF4-FFF2-40B4-BE49-F238E27FC236}">
                        <a16:creationId xmlns:a16="http://schemas.microsoft.com/office/drawing/2014/main" id="{3A96EF7A-9D74-ADE7-AA87-2E4D6096204C}"/>
                      </a:ext>
                    </a:extLst>
                  </p:cNvPr>
                  <p:cNvSpPr txBox="1"/>
                  <p:nvPr/>
                </p:nvSpPr>
                <p:spPr>
                  <a:xfrm>
                    <a:off x="3925212" y="3011145"/>
                    <a:ext cx="264496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담배통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1089" name="직선 연결선 1088">
                    <a:extLst>
                      <a:ext uri="{FF2B5EF4-FFF2-40B4-BE49-F238E27FC236}">
                        <a16:creationId xmlns:a16="http://schemas.microsoft.com/office/drawing/2014/main" id="{2AFBA395-787D-A5C2-EB02-8E942F7B081A}"/>
                      </a:ext>
                    </a:extLst>
                  </p:cNvPr>
                  <p:cNvCxnSpPr>
                    <a:cxnSpLocks/>
                    <a:stCxn id="1090" idx="4"/>
                    <a:endCxn id="1092" idx="0"/>
                  </p:cNvCxnSpPr>
                  <p:nvPr/>
                </p:nvCxnSpPr>
                <p:spPr>
                  <a:xfrm>
                    <a:off x="2982602" y="2857522"/>
                    <a:ext cx="0" cy="168992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2" name="TextBox 1091">
                    <a:extLst>
                      <a:ext uri="{FF2B5EF4-FFF2-40B4-BE49-F238E27FC236}">
                        <a16:creationId xmlns:a16="http://schemas.microsoft.com/office/drawing/2014/main" id="{4AB4EC96-2AAC-CD11-0F76-946AC3BD271E}"/>
                      </a:ext>
                    </a:extLst>
                  </p:cNvPr>
                  <p:cNvSpPr txBox="1"/>
                  <p:nvPr/>
                </p:nvSpPr>
                <p:spPr>
                  <a:xfrm>
                    <a:off x="2850354" y="3026514"/>
                    <a:ext cx="264496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물부리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1093" name="직선 연결선 1092">
                    <a:extLst>
                      <a:ext uri="{FF2B5EF4-FFF2-40B4-BE49-F238E27FC236}">
                        <a16:creationId xmlns:a16="http://schemas.microsoft.com/office/drawing/2014/main" id="{86C1DB50-E5E2-778E-3776-84DCC0987612}"/>
                      </a:ext>
                    </a:extLst>
                  </p:cNvPr>
                  <p:cNvCxnSpPr>
                    <a:cxnSpLocks/>
                    <a:stCxn id="1094" idx="0"/>
                    <a:endCxn id="1095" idx="2"/>
                  </p:cNvCxnSpPr>
                  <p:nvPr/>
                </p:nvCxnSpPr>
                <p:spPr>
                  <a:xfrm flipH="1" flipV="1">
                    <a:off x="3467463" y="2643720"/>
                    <a:ext cx="1305" cy="127524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4" name="타원 1093">
                    <a:extLst>
                      <a:ext uri="{FF2B5EF4-FFF2-40B4-BE49-F238E27FC236}">
                        <a16:creationId xmlns:a16="http://schemas.microsoft.com/office/drawing/2014/main" id="{705854C1-44AE-D400-7640-5349F1CC2318}"/>
                      </a:ext>
                    </a:extLst>
                  </p:cNvPr>
                  <p:cNvSpPr/>
                  <p:nvPr/>
                </p:nvSpPr>
                <p:spPr>
                  <a:xfrm>
                    <a:off x="3441768" y="277124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5" name="TextBox 1094">
                    <a:extLst>
                      <a:ext uri="{FF2B5EF4-FFF2-40B4-BE49-F238E27FC236}">
                        <a16:creationId xmlns:a16="http://schemas.microsoft.com/office/drawing/2014/main" id="{31F58FC5-C307-BBF0-6403-B41CE7CC5870}"/>
                      </a:ext>
                    </a:extLst>
                  </p:cNvPr>
                  <p:cNvSpPr txBox="1"/>
                  <p:nvPr/>
                </p:nvSpPr>
                <p:spPr>
                  <a:xfrm>
                    <a:off x="3379298" y="2520609"/>
                    <a:ext cx="176330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 err="1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설대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099" name="자유형: 도형 1098">
                    <a:extLst>
                      <a:ext uri="{FF2B5EF4-FFF2-40B4-BE49-F238E27FC236}">
                        <a16:creationId xmlns:a16="http://schemas.microsoft.com/office/drawing/2014/main" id="{2AA616D0-6719-CFDF-4B95-4B3FDE04CB1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2982428" y="2737919"/>
                    <a:ext cx="35568" cy="114626"/>
                  </a:xfrm>
                  <a:custGeom>
                    <a:avLst/>
                    <a:gdLst>
                      <a:gd name="connsiteX0" fmla="*/ 0 w 35568"/>
                      <a:gd name="connsiteY0" fmla="*/ 114626 h 114626"/>
                      <a:gd name="connsiteX1" fmla="*/ 35568 w 35568"/>
                      <a:gd name="connsiteY1" fmla="*/ 114626 h 114626"/>
                      <a:gd name="connsiteX2" fmla="*/ 33891 w 35568"/>
                      <a:gd name="connsiteY2" fmla="*/ 0 h 114626"/>
                      <a:gd name="connsiteX3" fmla="*/ 1676 w 35568"/>
                      <a:gd name="connsiteY3" fmla="*/ 0 h 114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568" h="114626">
                        <a:moveTo>
                          <a:pt x="0" y="114626"/>
                        </a:moveTo>
                        <a:lnTo>
                          <a:pt x="35568" y="114626"/>
                        </a:lnTo>
                        <a:lnTo>
                          <a:pt x="33891" y="0"/>
                        </a:lnTo>
                        <a:lnTo>
                          <a:pt x="167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5000">
                        <a:schemeClr val="tx1">
                          <a:lumMod val="50000"/>
                          <a:lumOff val="50000"/>
                        </a:schemeClr>
                      </a:gs>
                      <a:gs pos="85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0" name="타원 1089">
                    <a:extLst>
                      <a:ext uri="{FF2B5EF4-FFF2-40B4-BE49-F238E27FC236}">
                        <a16:creationId xmlns:a16="http://schemas.microsoft.com/office/drawing/2014/main" id="{D86D64B8-5961-806B-2DDB-327E6D6F1CC0}"/>
                      </a:ext>
                    </a:extLst>
                  </p:cNvPr>
                  <p:cNvSpPr/>
                  <p:nvPr/>
                </p:nvSpPr>
                <p:spPr>
                  <a:xfrm>
                    <a:off x="2955602" y="2803522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168" name="그룹 6167">
                <a:extLst>
                  <a:ext uri="{FF2B5EF4-FFF2-40B4-BE49-F238E27FC236}">
                    <a16:creationId xmlns:a16="http://schemas.microsoft.com/office/drawing/2014/main" id="{73496D12-A434-56B8-EE13-722F5D983312}"/>
                  </a:ext>
                </a:extLst>
              </p:cNvPr>
              <p:cNvGrpSpPr/>
              <p:nvPr/>
            </p:nvGrpSpPr>
            <p:grpSpPr>
              <a:xfrm>
                <a:off x="4778677" y="1742320"/>
                <a:ext cx="2364859" cy="1511630"/>
                <a:chOff x="4817380" y="1742320"/>
                <a:chExt cx="2364859" cy="1511630"/>
              </a:xfrm>
            </p:grpSpPr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0F6CE224-AED2-E197-4DD1-F90736AC7422}"/>
                    </a:ext>
                  </a:extLst>
                </p:cNvPr>
                <p:cNvSpPr/>
                <p:nvPr/>
              </p:nvSpPr>
              <p:spPr>
                <a:xfrm>
                  <a:off x="4817380" y="1742320"/>
                  <a:ext cx="2364859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760B3E06-97AD-D78C-3B91-497F7C0D3877}"/>
                    </a:ext>
                  </a:extLst>
                </p:cNvPr>
                <p:cNvSpPr/>
                <p:nvPr/>
              </p:nvSpPr>
              <p:spPr>
                <a:xfrm>
                  <a:off x="4817380" y="1742320"/>
                  <a:ext cx="2364858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2D0FA57-46B4-A593-50C6-D2B35126D1CD}"/>
                    </a:ext>
                  </a:extLst>
                </p:cNvPr>
                <p:cNvSpPr txBox="1"/>
                <p:nvPr/>
              </p:nvSpPr>
              <p:spPr>
                <a:xfrm>
                  <a:off x="5269641" y="1780597"/>
                  <a:ext cx="146033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연무가 발생하는 원리 재해석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3691DD7C-D38E-7B1E-EFD6-2C574D52BA62}"/>
                    </a:ext>
                  </a:extLst>
                </p:cNvPr>
                <p:cNvSpPr txBox="1"/>
                <p:nvPr/>
              </p:nvSpPr>
              <p:spPr>
                <a:xfrm>
                  <a:off x="4949041" y="1957373"/>
                  <a:ext cx="2101537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강한 충돌로 인해 발생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하는 </a:t>
                  </a:r>
                  <a:r>
                    <a:rPr lang="ko-KR" altLang="en-US" dirty="0"/>
                    <a:t>열 에너지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(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마찰열 등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)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활용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152" name="그룹 6151">
                  <a:extLst>
                    <a:ext uri="{FF2B5EF4-FFF2-40B4-BE49-F238E27FC236}">
                      <a16:creationId xmlns:a16="http://schemas.microsoft.com/office/drawing/2014/main" id="{548B5855-83BA-0597-EA6C-C1AA9AC62CAC}"/>
                    </a:ext>
                  </a:extLst>
                </p:cNvPr>
                <p:cNvGrpSpPr/>
                <p:nvPr/>
              </p:nvGrpSpPr>
              <p:grpSpPr>
                <a:xfrm>
                  <a:off x="4985838" y="2214147"/>
                  <a:ext cx="2027942" cy="977530"/>
                  <a:chOff x="4958993" y="2214147"/>
                  <a:chExt cx="2027942" cy="977530"/>
                </a:xfrm>
              </p:grpSpPr>
              <p:sp>
                <p:nvSpPr>
                  <p:cNvPr id="1124" name="TextBox 1123">
                    <a:extLst>
                      <a:ext uri="{FF2B5EF4-FFF2-40B4-BE49-F238E27FC236}">
                        <a16:creationId xmlns:a16="http://schemas.microsoft.com/office/drawing/2014/main" id="{25411A09-291D-4207-4AE8-6F62CE7C468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1846" y="2976233"/>
                    <a:ext cx="79508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열 에너지 발생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운석 충돌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6151" name="그룹 6150">
                    <a:extLst>
                      <a:ext uri="{FF2B5EF4-FFF2-40B4-BE49-F238E27FC236}">
                        <a16:creationId xmlns:a16="http://schemas.microsoft.com/office/drawing/2014/main" id="{8D834BA4-01F3-2CDD-93FD-90718DD9748B}"/>
                      </a:ext>
                    </a:extLst>
                  </p:cNvPr>
                  <p:cNvGrpSpPr/>
                  <p:nvPr/>
                </p:nvGrpSpPr>
                <p:grpSpPr>
                  <a:xfrm>
                    <a:off x="4958993" y="2214147"/>
                    <a:ext cx="1162803" cy="977530"/>
                    <a:chOff x="4958993" y="2214147"/>
                    <a:chExt cx="1162803" cy="977530"/>
                  </a:xfrm>
                </p:grpSpPr>
                <p:pic>
                  <p:nvPicPr>
                    <p:cNvPr id="6146" name="Picture 2" descr="게티이미지뱅크 제공">
                      <a:extLst>
                        <a:ext uri="{FF2B5EF4-FFF2-40B4-BE49-F238E27FC236}">
                          <a16:creationId xmlns:a16="http://schemas.microsoft.com/office/drawing/2014/main" id="{55F7206F-601E-3C27-509E-86992BCF6E4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16208"/>
                    <a:stretch>
                      <a:fillRect/>
                    </a:stretch>
                  </p:blipFill>
                  <p:spPr bwMode="auto">
                    <a:xfrm flipH="1">
                      <a:off x="4958993" y="2214147"/>
                      <a:ext cx="1162803" cy="97753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cxnSp>
                  <p:nvCxnSpPr>
                    <p:cNvPr id="1125" name="직선 연결선 1124">
                      <a:extLst>
                        <a:ext uri="{FF2B5EF4-FFF2-40B4-BE49-F238E27FC236}">
                          <a16:creationId xmlns:a16="http://schemas.microsoft.com/office/drawing/2014/main" id="{BBB4AE94-5ABC-A62A-6295-6BEECCC315A3}"/>
                        </a:ext>
                      </a:extLst>
                    </p:cNvPr>
                    <p:cNvCxnSpPr>
                      <a:cxnSpLocks/>
                      <a:stCxn id="1126" idx="6"/>
                      <a:endCxn id="1127" idx="1"/>
                    </p:cNvCxnSpPr>
                    <p:nvPr/>
                  </p:nvCxnSpPr>
                  <p:spPr>
                    <a:xfrm>
                      <a:off x="5389463" y="2343674"/>
                      <a:ext cx="308377" cy="1"/>
                    </a:xfrm>
                    <a:prstGeom prst="line">
                      <a:avLst/>
                    </a:prstGeom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26" name="타원 1125">
                      <a:extLst>
                        <a:ext uri="{FF2B5EF4-FFF2-40B4-BE49-F238E27FC236}">
                          <a16:creationId xmlns:a16="http://schemas.microsoft.com/office/drawing/2014/main" id="{259C1D27-37FD-6E35-9454-2FDDC28DE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5463" y="2316674"/>
                      <a:ext cx="54000" cy="54000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7" name="TextBox 1126">
                      <a:extLst>
                        <a:ext uri="{FF2B5EF4-FFF2-40B4-BE49-F238E27FC236}">
                          <a16:creationId xmlns:a16="http://schemas.microsoft.com/office/drawing/2014/main" id="{0EE7B31C-2D51-3B31-6426-3E2AE68EA9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7840" y="2282119"/>
                      <a:ext cx="414660" cy="123111"/>
                    </a:xfrm>
                    <a:prstGeom prst="rect">
                      <a:avLst/>
                    </a:prstGeom>
                    <a:solidFill>
                      <a:schemeClr val="tx1">
                        <a:alpha val="54000"/>
                      </a:schemeClr>
                    </a:solidFill>
                    <a:effectLst/>
                  </p:spPr>
                  <p:txBody>
                    <a:bodyPr wrap="none" lIns="3600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연기 발생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B7F00923-D725-75E0-CF9E-48FEB382F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6394" y="2917380"/>
                      <a:ext cx="54000" cy="54000"/>
                    </a:xfrm>
                    <a:prstGeom prst="ellipse">
                      <a:avLst/>
                    </a:prstGeom>
                    <a:solidFill>
                      <a:srgbClr val="F3FAFF"/>
                    </a:solidFill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8" name="TextBox 1137">
                      <a:extLst>
                        <a:ext uri="{FF2B5EF4-FFF2-40B4-BE49-F238E27FC236}">
                          <a16:creationId xmlns:a16="http://schemas.microsoft.com/office/drawing/2014/main" id="{9007D9EC-A3B5-6710-B451-FC9BDAA2C7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74803" y="3043651"/>
                      <a:ext cx="414660" cy="123111"/>
                    </a:xfrm>
                    <a:prstGeom prst="rect">
                      <a:avLst/>
                    </a:prstGeom>
                    <a:solidFill>
                      <a:schemeClr val="tx1">
                        <a:alpha val="54000"/>
                      </a:schemeClr>
                    </a:solidFill>
                    <a:effectLst/>
                  </p:spPr>
                  <p:txBody>
                    <a:bodyPr wrap="none" lIns="0" tIns="0" rIns="36000" bIns="0" rtlCol="0" anchor="t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강한 충돌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cxnSp>
                  <p:nvCxnSpPr>
                    <p:cNvPr id="6145" name="연결선: 꺾임 6144">
                      <a:extLst>
                        <a:ext uri="{FF2B5EF4-FFF2-40B4-BE49-F238E27FC236}">
                          <a16:creationId xmlns:a16="http://schemas.microsoft.com/office/drawing/2014/main" id="{C8736EA7-6185-7B77-AB57-CC4D0AC647BD}"/>
                        </a:ext>
                      </a:extLst>
                    </p:cNvPr>
                    <p:cNvCxnSpPr>
                      <a:cxnSpLocks/>
                      <a:stCxn id="1138" idx="3"/>
                      <a:endCxn id="1137" idx="4"/>
                    </p:cNvCxnSpPr>
                    <p:nvPr/>
                  </p:nvCxnSpPr>
                  <p:spPr>
                    <a:xfrm flipV="1">
                      <a:off x="5389463" y="2971380"/>
                      <a:ext cx="123931" cy="133827"/>
                    </a:xfrm>
                    <a:prstGeom prst="bentConnector2">
                      <a:avLst/>
                    </a:prstGeom>
                    <a:ln w="9525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043" name="화살표: 아래쪽 1042">
                <a:extLst>
                  <a:ext uri="{FF2B5EF4-FFF2-40B4-BE49-F238E27FC236}">
                    <a16:creationId xmlns:a16="http://schemas.microsoft.com/office/drawing/2014/main" id="{197EAE12-3C67-F4EE-3452-8E5FA4637524}"/>
                  </a:ext>
                </a:extLst>
              </p:cNvPr>
              <p:cNvSpPr/>
              <p:nvPr/>
            </p:nvSpPr>
            <p:spPr>
              <a:xfrm rot="16200000">
                <a:off x="7233675" y="2406713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C1A3F527-5DCA-4EA6-54E2-E6400D4C4FB8}"/>
                  </a:ext>
                </a:extLst>
              </p:cNvPr>
              <p:cNvGrpSpPr/>
              <p:nvPr/>
            </p:nvGrpSpPr>
            <p:grpSpPr>
              <a:xfrm>
                <a:off x="7453895" y="1742320"/>
                <a:ext cx="1516378" cy="1511630"/>
                <a:chOff x="7591903" y="1742320"/>
                <a:chExt cx="1516378" cy="1511630"/>
              </a:xfrm>
            </p:grpSpPr>
            <p:sp>
              <p:nvSpPr>
                <p:cNvPr id="6153" name="직사각형 6152">
                  <a:extLst>
                    <a:ext uri="{FF2B5EF4-FFF2-40B4-BE49-F238E27FC236}">
                      <a16:creationId xmlns:a16="http://schemas.microsoft.com/office/drawing/2014/main" id="{BA37D7AC-70FB-47E7-E291-EEBDF122FA63}"/>
                    </a:ext>
                  </a:extLst>
                </p:cNvPr>
                <p:cNvSpPr/>
                <p:nvPr/>
              </p:nvSpPr>
              <p:spPr>
                <a:xfrm>
                  <a:off x="7591903" y="1742320"/>
                  <a:ext cx="1516378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54" name="직사각형 6153">
                  <a:extLst>
                    <a:ext uri="{FF2B5EF4-FFF2-40B4-BE49-F238E27FC236}">
                      <a16:creationId xmlns:a16="http://schemas.microsoft.com/office/drawing/2014/main" id="{C0519745-65E2-F3AD-4FD4-EFB83C147776}"/>
                    </a:ext>
                  </a:extLst>
                </p:cNvPr>
                <p:cNvSpPr/>
                <p:nvPr/>
              </p:nvSpPr>
              <p:spPr>
                <a:xfrm>
                  <a:off x="7591904" y="1742320"/>
                  <a:ext cx="1516377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55" name="TextBox 6154">
                  <a:extLst>
                    <a:ext uri="{FF2B5EF4-FFF2-40B4-BE49-F238E27FC236}">
                      <a16:creationId xmlns:a16="http://schemas.microsoft.com/office/drawing/2014/main" id="{E3F9629F-0BFE-EC13-3B8B-F78CBB511247}"/>
                    </a:ext>
                  </a:extLst>
                </p:cNvPr>
                <p:cNvSpPr txBox="1"/>
                <p:nvPr/>
              </p:nvSpPr>
              <p:spPr>
                <a:xfrm>
                  <a:off x="7945334" y="1780597"/>
                  <a:ext cx="809517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(3) </a:t>
                  </a:r>
                  <a:r>
                    <a:rPr lang="ko-KR" altLang="en-US"/>
                    <a:t>아이디어 획득</a:t>
                  </a:r>
                  <a:endParaRPr lang="en-US" altLang="ko-KR" dirty="0"/>
                </a:p>
              </p:txBody>
            </p:sp>
            <p:sp>
              <p:nvSpPr>
                <p:cNvPr id="6167" name="TextBox 6166">
                  <a:extLst>
                    <a:ext uri="{FF2B5EF4-FFF2-40B4-BE49-F238E27FC236}">
                      <a16:creationId xmlns:a16="http://schemas.microsoft.com/office/drawing/2014/main" id="{0FE842E0-B44A-F778-97A7-6A4D969722AF}"/>
                    </a:ext>
                  </a:extLst>
                </p:cNvPr>
                <p:cNvSpPr txBox="1"/>
                <p:nvPr/>
              </p:nvSpPr>
              <p:spPr>
                <a:xfrm>
                  <a:off x="7754577" y="1957373"/>
                  <a:ext cx="1191031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타격으로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열 형성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후 </a:t>
                  </a:r>
                  <a:r>
                    <a:rPr lang="ko-KR" altLang="en-US" dirty="0"/>
                    <a:t>연무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발생</a:t>
                  </a:r>
                  <a:endParaRPr lang="en-US" altLang="ko-KR" dirty="0"/>
                </a:p>
              </p:txBody>
            </p:sp>
            <p:pic>
              <p:nvPicPr>
                <p:cNvPr id="69" name="그림 68" descr="스크린샷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8CE77DD-D33F-68D0-F064-E26FE6E23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6028" y="2212134"/>
                  <a:ext cx="1208128" cy="1033559"/>
                </a:xfrm>
                <a:prstGeom prst="rect">
                  <a:avLst/>
                </a:prstGeom>
              </p:spPr>
            </p:pic>
          </p:grpSp>
          <p:sp>
            <p:nvSpPr>
              <p:cNvPr id="157" name="화살표: 아래쪽 156">
                <a:extLst>
                  <a:ext uri="{FF2B5EF4-FFF2-40B4-BE49-F238E27FC236}">
                    <a16:creationId xmlns:a16="http://schemas.microsoft.com/office/drawing/2014/main" id="{FC1614AF-E163-9B96-5840-981699A654BA}"/>
                  </a:ext>
                </a:extLst>
              </p:cNvPr>
              <p:cNvSpPr/>
              <p:nvPr/>
            </p:nvSpPr>
            <p:spPr>
              <a:xfrm rot="16200000">
                <a:off x="9060412" y="2406713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FA70E943-EF7E-F169-C6CF-E9B934E51A73}"/>
                  </a:ext>
                </a:extLst>
              </p:cNvPr>
              <p:cNvGrpSpPr/>
              <p:nvPr/>
            </p:nvGrpSpPr>
            <p:grpSpPr>
              <a:xfrm>
                <a:off x="9280635" y="1742320"/>
                <a:ext cx="2719277" cy="1511630"/>
                <a:chOff x="9280635" y="1742320"/>
                <a:chExt cx="2719277" cy="1511630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694BB94-1007-8B92-8FCC-ECC400895942}"/>
                    </a:ext>
                  </a:extLst>
                </p:cNvPr>
                <p:cNvSpPr/>
                <p:nvPr/>
              </p:nvSpPr>
              <p:spPr>
                <a:xfrm>
                  <a:off x="9280635" y="1742320"/>
                  <a:ext cx="2719277" cy="151163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36526B20-0B91-9669-F01B-F4954294C881}"/>
                    </a:ext>
                  </a:extLst>
                </p:cNvPr>
                <p:cNvSpPr/>
                <p:nvPr/>
              </p:nvSpPr>
              <p:spPr>
                <a:xfrm>
                  <a:off x="9280636" y="1742320"/>
                  <a:ext cx="2719275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E759B90-08A7-4867-31DC-CB354BDA8C93}"/>
                    </a:ext>
                  </a:extLst>
                </p:cNvPr>
                <p:cNvSpPr txBox="1"/>
                <p:nvPr/>
              </p:nvSpPr>
              <p:spPr>
                <a:xfrm>
                  <a:off x="10185020" y="1780597"/>
                  <a:ext cx="91050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/>
                    <a:t>(4</a:t>
                  </a:r>
                  <a:r>
                    <a:rPr lang="en-US" altLang="ko-KR" dirty="0"/>
                    <a:t>) </a:t>
                  </a:r>
                  <a:r>
                    <a:rPr lang="ko-KR" altLang="en-US"/>
                    <a:t>아이디어 구체화</a:t>
                  </a:r>
                  <a:endParaRPr lang="en-US" altLang="ko-KR" dirty="0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5A86178-56C2-672B-1905-8B5FAE16FDC3}"/>
                    </a:ext>
                  </a:extLst>
                </p:cNvPr>
                <p:cNvGrpSpPr/>
                <p:nvPr/>
              </p:nvGrpSpPr>
              <p:grpSpPr>
                <a:xfrm>
                  <a:off x="9549430" y="1957373"/>
                  <a:ext cx="2181686" cy="324746"/>
                  <a:chOff x="9090123" y="2113237"/>
                  <a:chExt cx="2181686" cy="324746"/>
                </a:xfrm>
              </p:grpSpPr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3CD883D-2243-8441-13C7-E60E03C9AC1D}"/>
                      </a:ext>
                    </a:extLst>
                  </p:cNvPr>
                  <p:cNvSpPr txBox="1"/>
                  <p:nvPr/>
                </p:nvSpPr>
                <p:spPr>
                  <a:xfrm>
                    <a:off x="9090123" y="2113237"/>
                    <a:ext cx="2181686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/>
                      <a:t>타격마다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연무가 발생하여 아군 전체에게 </a:t>
                    </a:r>
                    <a:r>
                      <a:rPr lang="ko-KR" altLang="en-US" dirty="0"/>
                      <a:t>보호막을 부여</a:t>
                    </a:r>
                    <a:endParaRPr lang="en-US" altLang="ko-KR" dirty="0"/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87FB4AEF-8C78-4E88-F0CC-0A1DDFC09631}"/>
                      </a:ext>
                    </a:extLst>
                  </p:cNvPr>
                  <p:cNvSpPr txBox="1"/>
                  <p:nvPr/>
                </p:nvSpPr>
                <p:spPr>
                  <a:xfrm>
                    <a:off x="9459618" y="2330261"/>
                    <a:ext cx="1442703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타격 횟수가 증가할 수록 보호막 수치 증가</a:t>
                    </a:r>
                  </a:p>
                </p:txBody>
              </p:sp>
            </p:grpSp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46752012-26AA-1C5E-2D07-C67D38927E3C}"/>
                    </a:ext>
                  </a:extLst>
                </p:cNvPr>
                <p:cNvGrpSpPr/>
                <p:nvPr/>
              </p:nvGrpSpPr>
              <p:grpSpPr>
                <a:xfrm>
                  <a:off x="9638568" y="2314769"/>
                  <a:ext cx="1668130" cy="869025"/>
                  <a:chOff x="9612360" y="2396603"/>
                  <a:chExt cx="1668130" cy="869025"/>
                </a:xfrm>
              </p:grpSpPr>
              <p:pic>
                <p:nvPicPr>
                  <p:cNvPr id="101" name="그림 100" descr="스크린샷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0338AD1B-0BAD-51D2-2183-ABF5E9A853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12360" y="2396603"/>
                    <a:ext cx="872760" cy="746650"/>
                  </a:xfrm>
                  <a:prstGeom prst="rect">
                    <a:avLst/>
                  </a:prstGeom>
                </p:spPr>
              </p:pic>
              <p:grpSp>
                <p:nvGrpSpPr>
                  <p:cNvPr id="165" name="그룹 164">
                    <a:extLst>
                      <a:ext uri="{FF2B5EF4-FFF2-40B4-BE49-F238E27FC236}">
                        <a16:creationId xmlns:a16="http://schemas.microsoft.com/office/drawing/2014/main" id="{E9DB7FD1-E201-F385-9ED0-524A087EDEA6}"/>
                      </a:ext>
                    </a:extLst>
                  </p:cNvPr>
                  <p:cNvGrpSpPr/>
                  <p:nvPr/>
                </p:nvGrpSpPr>
                <p:grpSpPr>
                  <a:xfrm>
                    <a:off x="10962396" y="2453366"/>
                    <a:ext cx="318094" cy="350737"/>
                    <a:chOff x="11043534" y="2405919"/>
                    <a:chExt cx="318094" cy="350737"/>
                  </a:xfrm>
                </p:grpSpPr>
                <p:grpSp>
                  <p:nvGrpSpPr>
                    <p:cNvPr id="130" name="그룹 129">
                      <a:extLst>
                        <a:ext uri="{FF2B5EF4-FFF2-40B4-BE49-F238E27FC236}">
                          <a16:creationId xmlns:a16="http://schemas.microsoft.com/office/drawing/2014/main" id="{5A1885EE-FF9B-325E-CE4D-3DFBF61797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43534" y="2405919"/>
                      <a:ext cx="318094" cy="350737"/>
                      <a:chOff x="10616250" y="2418330"/>
                      <a:chExt cx="259395" cy="286014"/>
                    </a:xfrm>
                  </p:grpSpPr>
                  <p:grpSp>
                    <p:nvGrpSpPr>
                      <p:cNvPr id="113" name="그룹 112">
                        <a:extLst>
                          <a:ext uri="{FF2B5EF4-FFF2-40B4-BE49-F238E27FC236}">
                            <a16:creationId xmlns:a16="http://schemas.microsoft.com/office/drawing/2014/main" id="{4B31FD81-05C8-6E09-E16E-28CE0AE16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6250" y="2418330"/>
                        <a:ext cx="259395" cy="258241"/>
                        <a:chOff x="10540050" y="2428897"/>
                        <a:chExt cx="629524" cy="626724"/>
                      </a:xfrm>
                    </p:grpSpPr>
                    <p:sp>
                      <p:nvSpPr>
                        <p:cNvPr id="112" name="자유형: 도형 111">
                          <a:extLst>
                            <a:ext uri="{FF2B5EF4-FFF2-40B4-BE49-F238E27FC236}">
                              <a16:creationId xmlns:a16="http://schemas.microsoft.com/office/drawing/2014/main" id="{1D0C1721-99E1-FF1A-6574-A33F5C1A5B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40050" y="2600348"/>
                          <a:ext cx="629524" cy="455273"/>
                        </a:xfrm>
                        <a:custGeom>
                          <a:avLst/>
                          <a:gdLst>
                            <a:gd name="connsiteX0" fmla="*/ 314680 w 629524"/>
                            <a:gd name="connsiteY0" fmla="*/ 0 h 455273"/>
                            <a:gd name="connsiteX1" fmla="*/ 467080 w 629524"/>
                            <a:gd name="connsiteY1" fmla="*/ 54578 h 455273"/>
                            <a:gd name="connsiteX2" fmla="*/ 501846 w 629524"/>
                            <a:gd name="connsiteY2" fmla="*/ 147733 h 455273"/>
                            <a:gd name="connsiteX3" fmla="*/ 585190 w 629524"/>
                            <a:gd name="connsiteY3" fmla="*/ 133826 h 455273"/>
                            <a:gd name="connsiteX4" fmla="*/ 629005 w 629524"/>
                            <a:gd name="connsiteY4" fmla="*/ 165164 h 455273"/>
                            <a:gd name="connsiteX5" fmla="*/ 597668 w 629524"/>
                            <a:gd name="connsiteY5" fmla="*/ 208978 h 455273"/>
                            <a:gd name="connsiteX6" fmla="*/ 483368 w 629524"/>
                            <a:gd name="connsiteY6" fmla="*/ 228028 h 455273"/>
                            <a:gd name="connsiteX7" fmla="*/ 477081 w 629524"/>
                            <a:gd name="connsiteY7" fmla="*/ 228600 h 455273"/>
                            <a:gd name="connsiteX8" fmla="*/ 441458 w 629524"/>
                            <a:gd name="connsiteY8" fmla="*/ 203835 h 455273"/>
                            <a:gd name="connsiteX9" fmla="*/ 417931 w 629524"/>
                            <a:gd name="connsiteY9" fmla="*/ 140970 h 455273"/>
                            <a:gd name="connsiteX10" fmla="*/ 409930 w 629524"/>
                            <a:gd name="connsiteY10" fmla="*/ 144494 h 455273"/>
                            <a:gd name="connsiteX11" fmla="*/ 409930 w 629524"/>
                            <a:gd name="connsiteY11" fmla="*/ 455273 h 455273"/>
                            <a:gd name="connsiteX12" fmla="*/ 333730 w 629524"/>
                            <a:gd name="connsiteY12" fmla="*/ 455273 h 455273"/>
                            <a:gd name="connsiteX13" fmla="*/ 333730 w 629524"/>
                            <a:gd name="connsiteY13" fmla="*/ 342900 h 455273"/>
                            <a:gd name="connsiteX14" fmla="*/ 295630 w 629524"/>
                            <a:gd name="connsiteY14" fmla="*/ 342900 h 455273"/>
                            <a:gd name="connsiteX15" fmla="*/ 295630 w 629524"/>
                            <a:gd name="connsiteY15" fmla="*/ 455273 h 455273"/>
                            <a:gd name="connsiteX16" fmla="*/ 219430 w 629524"/>
                            <a:gd name="connsiteY16" fmla="*/ 455273 h 455273"/>
                            <a:gd name="connsiteX17" fmla="*/ 219430 w 629524"/>
                            <a:gd name="connsiteY17" fmla="*/ 144399 h 455273"/>
                            <a:gd name="connsiteX18" fmla="*/ 211905 w 629524"/>
                            <a:gd name="connsiteY18" fmla="*/ 141065 h 455273"/>
                            <a:gd name="connsiteX19" fmla="*/ 188474 w 629524"/>
                            <a:gd name="connsiteY19" fmla="*/ 203835 h 455273"/>
                            <a:gd name="connsiteX20" fmla="*/ 152755 w 629524"/>
                            <a:gd name="connsiteY20" fmla="*/ 228600 h 455273"/>
                            <a:gd name="connsiteX21" fmla="*/ 146469 w 629524"/>
                            <a:gd name="connsiteY21" fmla="*/ 228028 h 455273"/>
                            <a:gd name="connsiteX22" fmla="*/ 32169 w 629524"/>
                            <a:gd name="connsiteY22" fmla="*/ 208978 h 455273"/>
                            <a:gd name="connsiteX23" fmla="*/ 31472 w 629524"/>
                            <a:gd name="connsiteY23" fmla="*/ 208862 h 455273"/>
                            <a:gd name="connsiteX24" fmla="*/ 589 w 629524"/>
                            <a:gd name="connsiteY24" fmla="*/ 164709 h 455273"/>
                            <a:gd name="connsiteX25" fmla="*/ 44742 w 629524"/>
                            <a:gd name="connsiteY25" fmla="*/ 133826 h 455273"/>
                            <a:gd name="connsiteX26" fmla="*/ 128085 w 629524"/>
                            <a:gd name="connsiteY26" fmla="*/ 147733 h 455273"/>
                            <a:gd name="connsiteX27" fmla="*/ 163137 w 629524"/>
                            <a:gd name="connsiteY27" fmla="*/ 54578 h 455273"/>
                            <a:gd name="connsiteX28" fmla="*/ 314680 w 629524"/>
                            <a:gd name="connsiteY28" fmla="*/ 0 h 4552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629524" h="455273">
                              <a:moveTo>
                                <a:pt x="314680" y="0"/>
                              </a:moveTo>
                              <a:cubicBezTo>
                                <a:pt x="373354" y="0"/>
                                <a:pt x="449364" y="0"/>
                                <a:pt x="467080" y="54578"/>
                              </a:cubicBezTo>
                              <a:cubicBezTo>
                                <a:pt x="467080" y="55435"/>
                                <a:pt x="501846" y="147733"/>
                                <a:pt x="501846" y="147733"/>
                              </a:cubicBezTo>
                              <a:lnTo>
                                <a:pt x="585190" y="133826"/>
                              </a:lnTo>
                              <a:cubicBezTo>
                                <a:pt x="605941" y="130386"/>
                                <a:pt x="625554" y="144414"/>
                                <a:pt x="629005" y="165164"/>
                              </a:cubicBezTo>
                              <a:cubicBezTo>
                                <a:pt x="632446" y="185915"/>
                                <a:pt x="618418" y="205528"/>
                                <a:pt x="597668" y="208978"/>
                              </a:cubicBezTo>
                              <a:lnTo>
                                <a:pt x="483368" y="228028"/>
                              </a:lnTo>
                              <a:cubicBezTo>
                                <a:pt x="481294" y="228408"/>
                                <a:pt x="479190" y="228599"/>
                                <a:pt x="477081" y="228600"/>
                              </a:cubicBezTo>
                              <a:cubicBezTo>
                                <a:pt x="461207" y="228572"/>
                                <a:pt x="447014" y="218705"/>
                                <a:pt x="441458" y="203835"/>
                              </a:cubicBezTo>
                              <a:lnTo>
                                <a:pt x="417931" y="140970"/>
                              </a:lnTo>
                              <a:cubicBezTo>
                                <a:pt x="415359" y="142208"/>
                                <a:pt x="412692" y="143351"/>
                                <a:pt x="409930" y="144494"/>
                              </a:cubicBezTo>
                              <a:lnTo>
                                <a:pt x="409930" y="455273"/>
                              </a:lnTo>
                              <a:lnTo>
                                <a:pt x="333730" y="455273"/>
                              </a:lnTo>
                              <a:lnTo>
                                <a:pt x="333730" y="342900"/>
                              </a:lnTo>
                              <a:lnTo>
                                <a:pt x="295630" y="342900"/>
                              </a:lnTo>
                              <a:lnTo>
                                <a:pt x="295630" y="455273"/>
                              </a:lnTo>
                              <a:lnTo>
                                <a:pt x="219430" y="455273"/>
                              </a:lnTo>
                              <a:lnTo>
                                <a:pt x="219430" y="144399"/>
                              </a:lnTo>
                              <a:lnTo>
                                <a:pt x="211905" y="141065"/>
                              </a:lnTo>
                              <a:lnTo>
                                <a:pt x="188474" y="203835"/>
                              </a:lnTo>
                              <a:cubicBezTo>
                                <a:pt x="182906" y="218738"/>
                                <a:pt x="168664" y="228612"/>
                                <a:pt x="152755" y="228600"/>
                              </a:cubicBezTo>
                              <a:cubicBezTo>
                                <a:pt x="150646" y="228599"/>
                                <a:pt x="148542" y="228408"/>
                                <a:pt x="146469" y="228028"/>
                              </a:cubicBezTo>
                              <a:lnTo>
                                <a:pt x="32169" y="208978"/>
                              </a:lnTo>
                              <a:cubicBezTo>
                                <a:pt x="31936" y="208941"/>
                                <a:pt x="31704" y="208903"/>
                                <a:pt x="31472" y="208862"/>
                              </a:cubicBezTo>
                              <a:cubicBezTo>
                                <a:pt x="10752" y="205198"/>
                                <a:pt x="-3076" y="185430"/>
                                <a:pt x="589" y="164709"/>
                              </a:cubicBezTo>
                              <a:cubicBezTo>
                                <a:pt x="4254" y="143988"/>
                                <a:pt x="24021" y="130162"/>
                                <a:pt x="44742" y="133826"/>
                              </a:cubicBezTo>
                              <a:lnTo>
                                <a:pt x="128085" y="147733"/>
                              </a:lnTo>
                              <a:cubicBezTo>
                                <a:pt x="128085" y="147733"/>
                                <a:pt x="163137" y="55435"/>
                                <a:pt x="163137" y="54578"/>
                              </a:cubicBezTo>
                              <a:cubicBezTo>
                                <a:pt x="180473" y="0"/>
                                <a:pt x="256006" y="0"/>
                                <a:pt x="3146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09" name="자유형: 도형 108">
                          <a:extLst>
                            <a:ext uri="{FF2B5EF4-FFF2-40B4-BE49-F238E27FC236}">
                              <a16:creationId xmlns:a16="http://schemas.microsoft.com/office/drawing/2014/main" id="{7A906236-75CF-15A9-BD15-C56987B394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78531" y="2428897"/>
                          <a:ext cx="152400" cy="152400"/>
                        </a:xfrm>
                        <a:custGeom>
                          <a:avLst/>
                          <a:gdLst>
                            <a:gd name="connsiteX0" fmla="*/ 152400 w 152400"/>
                            <a:gd name="connsiteY0" fmla="*/ 76200 h 152400"/>
                            <a:gd name="connsiteX1" fmla="*/ 76200 w 152400"/>
                            <a:gd name="connsiteY1" fmla="*/ 152400 h 152400"/>
                            <a:gd name="connsiteX2" fmla="*/ 0 w 152400"/>
                            <a:gd name="connsiteY2" fmla="*/ 76200 h 152400"/>
                            <a:gd name="connsiteX3" fmla="*/ 76200 w 152400"/>
                            <a:gd name="connsiteY3" fmla="*/ 0 h 152400"/>
                            <a:gd name="connsiteX4" fmla="*/ 152400 w 152400"/>
                            <a:gd name="connsiteY4" fmla="*/ 76200 h 152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2400" h="152400">
                              <a:moveTo>
                                <a:pt x="152400" y="76200"/>
                              </a:moveTo>
                              <a:cubicBezTo>
                                <a:pt x="152400" y="118284"/>
                                <a:pt x="118284" y="152400"/>
                                <a:pt x="76200" y="152400"/>
                              </a:cubicBezTo>
                              <a:cubicBezTo>
                                <a:pt x="34116" y="152400"/>
                                <a:pt x="0" y="118284"/>
                                <a:pt x="0" y="76200"/>
                              </a:cubicBezTo>
                              <a:cubicBezTo>
                                <a:pt x="0" y="34116"/>
                                <a:pt x="34116" y="0"/>
                                <a:pt x="76200" y="0"/>
                              </a:cubicBezTo>
                              <a:cubicBezTo>
                                <a:pt x="118284" y="0"/>
                                <a:pt x="152400" y="34116"/>
                                <a:pt x="152400" y="762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23" name="그림 122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1BF61697-2CAE-63AA-39DF-205E0A6D4F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96534">
                        <a:off x="10675348" y="2437231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25400">
                          <a:schemeClr val="tx1">
                            <a:lumMod val="75000"/>
                            <a:lumOff val="25000"/>
                            <a:alpha val="40000"/>
                          </a:schemeClr>
                        </a:glow>
                      </a:effectLst>
                    </p:spPr>
                  </p:pic>
                  <p:pic>
                    <p:nvPicPr>
                      <p:cNvPr id="125" name="그림 124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5F45861-D38C-7564-C85E-0E0FEC61799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903466" flipH="1">
                        <a:off x="10675348" y="2437231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25400">
                          <a:schemeClr val="tx1">
                            <a:lumMod val="75000"/>
                            <a:lumOff val="25000"/>
                            <a:alpha val="40000"/>
                          </a:schemeClr>
                        </a:glow>
                      </a:effectLst>
                    </p:spPr>
                  </p:pic>
                </p:grp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9F0535E0-C301-56A5-B1A4-2ABAE579B7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29644" y="2611031"/>
                      <a:ext cx="145874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effectLst>
                            <a:glow rad="76200">
                              <a:srgbClr val="FAFCBC"/>
                            </a:glow>
                          </a:effectLst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lvl1pPr>
                    </a:lstStyle>
                    <a:p>
                      <a:r>
                        <a:rPr lang="en-US" altLang="ko-KR" dirty="0">
                          <a:effectLst>
                            <a:glow rad="127000">
                              <a:srgbClr val="FCFDD5"/>
                            </a:glow>
                          </a:effectLst>
                        </a:rPr>
                        <a:t>100</a:t>
                      </a:r>
                    </a:p>
                  </p:txBody>
                </p:sp>
              </p:grpSp>
              <p:grpSp>
                <p:nvGrpSpPr>
                  <p:cNvPr id="164" name="그룹 163">
                    <a:extLst>
                      <a:ext uri="{FF2B5EF4-FFF2-40B4-BE49-F238E27FC236}">
                        <a16:creationId xmlns:a16="http://schemas.microsoft.com/office/drawing/2014/main" id="{E016D37B-6B39-09A4-7F0F-9F07AD8CAAEA}"/>
                      </a:ext>
                    </a:extLst>
                  </p:cNvPr>
                  <p:cNvGrpSpPr/>
                  <p:nvPr/>
                </p:nvGrpSpPr>
                <p:grpSpPr>
                  <a:xfrm>
                    <a:off x="10962396" y="2918439"/>
                    <a:ext cx="318094" cy="347189"/>
                    <a:chOff x="11043534" y="2870992"/>
                    <a:chExt cx="318094" cy="347189"/>
                  </a:xfrm>
                </p:grpSpPr>
                <p:grpSp>
                  <p:nvGrpSpPr>
                    <p:cNvPr id="129" name="그룹 128">
                      <a:extLst>
                        <a:ext uri="{FF2B5EF4-FFF2-40B4-BE49-F238E27FC236}">
                          <a16:creationId xmlns:a16="http://schemas.microsoft.com/office/drawing/2014/main" id="{37F502DF-E74E-9C55-6107-2406DCDEC6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43534" y="2870992"/>
                      <a:ext cx="318094" cy="347189"/>
                      <a:chOff x="10616250" y="2882748"/>
                      <a:chExt cx="259395" cy="283121"/>
                    </a:xfrm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24768ADF-28A8-B683-A1ED-8829908AD3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6250" y="2882748"/>
                        <a:ext cx="259395" cy="258241"/>
                        <a:chOff x="10540050" y="2428897"/>
                        <a:chExt cx="629524" cy="62672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A5DBD24C-A4B7-3691-9570-E2B6EF6086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40050" y="2600348"/>
                          <a:ext cx="629524" cy="455273"/>
                        </a:xfrm>
                        <a:custGeom>
                          <a:avLst/>
                          <a:gdLst>
                            <a:gd name="connsiteX0" fmla="*/ 314680 w 629524"/>
                            <a:gd name="connsiteY0" fmla="*/ 0 h 455273"/>
                            <a:gd name="connsiteX1" fmla="*/ 467080 w 629524"/>
                            <a:gd name="connsiteY1" fmla="*/ 54578 h 455273"/>
                            <a:gd name="connsiteX2" fmla="*/ 501846 w 629524"/>
                            <a:gd name="connsiteY2" fmla="*/ 147733 h 455273"/>
                            <a:gd name="connsiteX3" fmla="*/ 585190 w 629524"/>
                            <a:gd name="connsiteY3" fmla="*/ 133826 h 455273"/>
                            <a:gd name="connsiteX4" fmla="*/ 629005 w 629524"/>
                            <a:gd name="connsiteY4" fmla="*/ 165164 h 455273"/>
                            <a:gd name="connsiteX5" fmla="*/ 597668 w 629524"/>
                            <a:gd name="connsiteY5" fmla="*/ 208978 h 455273"/>
                            <a:gd name="connsiteX6" fmla="*/ 483368 w 629524"/>
                            <a:gd name="connsiteY6" fmla="*/ 228028 h 455273"/>
                            <a:gd name="connsiteX7" fmla="*/ 477081 w 629524"/>
                            <a:gd name="connsiteY7" fmla="*/ 228600 h 455273"/>
                            <a:gd name="connsiteX8" fmla="*/ 441458 w 629524"/>
                            <a:gd name="connsiteY8" fmla="*/ 203835 h 455273"/>
                            <a:gd name="connsiteX9" fmla="*/ 417931 w 629524"/>
                            <a:gd name="connsiteY9" fmla="*/ 140970 h 455273"/>
                            <a:gd name="connsiteX10" fmla="*/ 409930 w 629524"/>
                            <a:gd name="connsiteY10" fmla="*/ 144494 h 455273"/>
                            <a:gd name="connsiteX11" fmla="*/ 409930 w 629524"/>
                            <a:gd name="connsiteY11" fmla="*/ 455273 h 455273"/>
                            <a:gd name="connsiteX12" fmla="*/ 333730 w 629524"/>
                            <a:gd name="connsiteY12" fmla="*/ 455273 h 455273"/>
                            <a:gd name="connsiteX13" fmla="*/ 333730 w 629524"/>
                            <a:gd name="connsiteY13" fmla="*/ 342900 h 455273"/>
                            <a:gd name="connsiteX14" fmla="*/ 295630 w 629524"/>
                            <a:gd name="connsiteY14" fmla="*/ 342900 h 455273"/>
                            <a:gd name="connsiteX15" fmla="*/ 295630 w 629524"/>
                            <a:gd name="connsiteY15" fmla="*/ 455273 h 455273"/>
                            <a:gd name="connsiteX16" fmla="*/ 219430 w 629524"/>
                            <a:gd name="connsiteY16" fmla="*/ 455273 h 455273"/>
                            <a:gd name="connsiteX17" fmla="*/ 219430 w 629524"/>
                            <a:gd name="connsiteY17" fmla="*/ 144399 h 455273"/>
                            <a:gd name="connsiteX18" fmla="*/ 211905 w 629524"/>
                            <a:gd name="connsiteY18" fmla="*/ 141065 h 455273"/>
                            <a:gd name="connsiteX19" fmla="*/ 188474 w 629524"/>
                            <a:gd name="connsiteY19" fmla="*/ 203835 h 455273"/>
                            <a:gd name="connsiteX20" fmla="*/ 152755 w 629524"/>
                            <a:gd name="connsiteY20" fmla="*/ 228600 h 455273"/>
                            <a:gd name="connsiteX21" fmla="*/ 146469 w 629524"/>
                            <a:gd name="connsiteY21" fmla="*/ 228028 h 455273"/>
                            <a:gd name="connsiteX22" fmla="*/ 32169 w 629524"/>
                            <a:gd name="connsiteY22" fmla="*/ 208978 h 455273"/>
                            <a:gd name="connsiteX23" fmla="*/ 31472 w 629524"/>
                            <a:gd name="connsiteY23" fmla="*/ 208862 h 455273"/>
                            <a:gd name="connsiteX24" fmla="*/ 589 w 629524"/>
                            <a:gd name="connsiteY24" fmla="*/ 164709 h 455273"/>
                            <a:gd name="connsiteX25" fmla="*/ 44742 w 629524"/>
                            <a:gd name="connsiteY25" fmla="*/ 133826 h 455273"/>
                            <a:gd name="connsiteX26" fmla="*/ 128085 w 629524"/>
                            <a:gd name="connsiteY26" fmla="*/ 147733 h 455273"/>
                            <a:gd name="connsiteX27" fmla="*/ 163137 w 629524"/>
                            <a:gd name="connsiteY27" fmla="*/ 54578 h 455273"/>
                            <a:gd name="connsiteX28" fmla="*/ 314680 w 629524"/>
                            <a:gd name="connsiteY28" fmla="*/ 0 h 4552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629524" h="455273">
                              <a:moveTo>
                                <a:pt x="314680" y="0"/>
                              </a:moveTo>
                              <a:cubicBezTo>
                                <a:pt x="373354" y="0"/>
                                <a:pt x="449364" y="0"/>
                                <a:pt x="467080" y="54578"/>
                              </a:cubicBezTo>
                              <a:cubicBezTo>
                                <a:pt x="467080" y="55435"/>
                                <a:pt x="501846" y="147733"/>
                                <a:pt x="501846" y="147733"/>
                              </a:cubicBezTo>
                              <a:lnTo>
                                <a:pt x="585190" y="133826"/>
                              </a:lnTo>
                              <a:cubicBezTo>
                                <a:pt x="605941" y="130386"/>
                                <a:pt x="625554" y="144414"/>
                                <a:pt x="629005" y="165164"/>
                              </a:cubicBezTo>
                              <a:cubicBezTo>
                                <a:pt x="632446" y="185915"/>
                                <a:pt x="618418" y="205528"/>
                                <a:pt x="597668" y="208978"/>
                              </a:cubicBezTo>
                              <a:lnTo>
                                <a:pt x="483368" y="228028"/>
                              </a:lnTo>
                              <a:cubicBezTo>
                                <a:pt x="481294" y="228408"/>
                                <a:pt x="479190" y="228599"/>
                                <a:pt x="477081" y="228600"/>
                              </a:cubicBezTo>
                              <a:cubicBezTo>
                                <a:pt x="461207" y="228572"/>
                                <a:pt x="447014" y="218705"/>
                                <a:pt x="441458" y="203835"/>
                              </a:cubicBezTo>
                              <a:lnTo>
                                <a:pt x="417931" y="140970"/>
                              </a:lnTo>
                              <a:cubicBezTo>
                                <a:pt x="415359" y="142208"/>
                                <a:pt x="412692" y="143351"/>
                                <a:pt x="409930" y="144494"/>
                              </a:cubicBezTo>
                              <a:lnTo>
                                <a:pt x="409930" y="455273"/>
                              </a:lnTo>
                              <a:lnTo>
                                <a:pt x="333730" y="455273"/>
                              </a:lnTo>
                              <a:lnTo>
                                <a:pt x="333730" y="342900"/>
                              </a:lnTo>
                              <a:lnTo>
                                <a:pt x="295630" y="342900"/>
                              </a:lnTo>
                              <a:lnTo>
                                <a:pt x="295630" y="455273"/>
                              </a:lnTo>
                              <a:lnTo>
                                <a:pt x="219430" y="455273"/>
                              </a:lnTo>
                              <a:lnTo>
                                <a:pt x="219430" y="144399"/>
                              </a:lnTo>
                              <a:lnTo>
                                <a:pt x="211905" y="141065"/>
                              </a:lnTo>
                              <a:lnTo>
                                <a:pt x="188474" y="203835"/>
                              </a:lnTo>
                              <a:cubicBezTo>
                                <a:pt x="182906" y="218738"/>
                                <a:pt x="168664" y="228612"/>
                                <a:pt x="152755" y="228600"/>
                              </a:cubicBezTo>
                              <a:cubicBezTo>
                                <a:pt x="150646" y="228599"/>
                                <a:pt x="148542" y="228408"/>
                                <a:pt x="146469" y="228028"/>
                              </a:cubicBezTo>
                              <a:lnTo>
                                <a:pt x="32169" y="208978"/>
                              </a:lnTo>
                              <a:cubicBezTo>
                                <a:pt x="31936" y="208941"/>
                                <a:pt x="31704" y="208903"/>
                                <a:pt x="31472" y="208862"/>
                              </a:cubicBezTo>
                              <a:cubicBezTo>
                                <a:pt x="10752" y="205198"/>
                                <a:pt x="-3076" y="185430"/>
                                <a:pt x="589" y="164709"/>
                              </a:cubicBezTo>
                              <a:cubicBezTo>
                                <a:pt x="4254" y="143988"/>
                                <a:pt x="24021" y="130162"/>
                                <a:pt x="44742" y="133826"/>
                              </a:cubicBezTo>
                              <a:lnTo>
                                <a:pt x="128085" y="147733"/>
                              </a:lnTo>
                              <a:cubicBezTo>
                                <a:pt x="128085" y="147733"/>
                                <a:pt x="163137" y="55435"/>
                                <a:pt x="163137" y="54578"/>
                              </a:cubicBezTo>
                              <a:cubicBezTo>
                                <a:pt x="180473" y="0"/>
                                <a:pt x="256006" y="0"/>
                                <a:pt x="31468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03986A28-6B54-6EEA-1F54-F3419A30CF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78531" y="2428897"/>
                          <a:ext cx="152400" cy="152400"/>
                        </a:xfrm>
                        <a:custGeom>
                          <a:avLst/>
                          <a:gdLst>
                            <a:gd name="connsiteX0" fmla="*/ 152400 w 152400"/>
                            <a:gd name="connsiteY0" fmla="*/ 76200 h 152400"/>
                            <a:gd name="connsiteX1" fmla="*/ 76200 w 152400"/>
                            <a:gd name="connsiteY1" fmla="*/ 152400 h 152400"/>
                            <a:gd name="connsiteX2" fmla="*/ 0 w 152400"/>
                            <a:gd name="connsiteY2" fmla="*/ 76200 h 152400"/>
                            <a:gd name="connsiteX3" fmla="*/ 76200 w 152400"/>
                            <a:gd name="connsiteY3" fmla="*/ 0 h 152400"/>
                            <a:gd name="connsiteX4" fmla="*/ 152400 w 152400"/>
                            <a:gd name="connsiteY4" fmla="*/ 76200 h 152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2400" h="152400">
                              <a:moveTo>
                                <a:pt x="152400" y="76200"/>
                              </a:moveTo>
                              <a:cubicBezTo>
                                <a:pt x="152400" y="118284"/>
                                <a:pt x="118284" y="152400"/>
                                <a:pt x="76200" y="152400"/>
                              </a:cubicBezTo>
                              <a:cubicBezTo>
                                <a:pt x="34116" y="152400"/>
                                <a:pt x="0" y="118284"/>
                                <a:pt x="0" y="76200"/>
                              </a:cubicBezTo>
                              <a:cubicBezTo>
                                <a:pt x="0" y="34116"/>
                                <a:pt x="34116" y="0"/>
                                <a:pt x="76200" y="0"/>
                              </a:cubicBezTo>
                              <a:cubicBezTo>
                                <a:pt x="118284" y="0"/>
                                <a:pt x="152400" y="34116"/>
                                <a:pt x="152400" y="762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000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118" name="그림 117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9383953-9512-8BE6-EAE8-75FEC84C84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696534">
                        <a:off x="10675349" y="2898756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50800">
                          <a:schemeClr val="tx1">
                            <a:lumMod val="95000"/>
                            <a:lumOff val="5000"/>
                            <a:alpha val="50000"/>
                          </a:schemeClr>
                        </a:glow>
                      </a:effectLst>
                    </p:spPr>
                  </p:pic>
                  <p:pic>
                    <p:nvPicPr>
                      <p:cNvPr id="119" name="그림 118" descr="흑백, 연기, 블랙, 구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A5CE764-ABE0-2593-112D-F9DF732BB0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8903466" flipH="1">
                        <a:off x="10675349" y="2898752"/>
                        <a:ext cx="141126" cy="267113"/>
                      </a:xfrm>
                      <a:prstGeom prst="rect">
                        <a:avLst/>
                      </a:prstGeom>
                      <a:effectLst>
                        <a:glow rad="50800">
                          <a:schemeClr val="tx1">
                            <a:lumMod val="95000"/>
                            <a:lumOff val="5000"/>
                            <a:alpha val="50000"/>
                          </a:schemeClr>
                        </a:glow>
                      </a:effectLst>
                    </p:spPr>
                  </p:pic>
                </p:grpSp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D6A0288A-FACB-592C-A2F4-9A817ADF46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24835" y="3080015"/>
                      <a:ext cx="155492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effectLst>
                            <a:glow rad="127000">
                              <a:srgbClr val="FCFDD5"/>
                            </a:glow>
                          </a:effectLst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700</a:t>
                      </a:r>
                    </a:p>
                  </p:txBody>
                </p:sp>
              </p:grpSp>
              <p:grpSp>
                <p:nvGrpSpPr>
                  <p:cNvPr id="161" name="그룹 160">
                    <a:extLst>
                      <a:ext uri="{FF2B5EF4-FFF2-40B4-BE49-F238E27FC236}">
                        <a16:creationId xmlns:a16="http://schemas.microsoft.com/office/drawing/2014/main" id="{25D0528B-E117-FBB7-06CC-5D8F9815D532}"/>
                      </a:ext>
                    </a:extLst>
                  </p:cNvPr>
                  <p:cNvGrpSpPr/>
                  <p:nvPr/>
                </p:nvGrpSpPr>
                <p:grpSpPr>
                  <a:xfrm>
                    <a:off x="10546937" y="2565543"/>
                    <a:ext cx="306174" cy="560630"/>
                    <a:chOff x="10345007" y="2476747"/>
                    <a:chExt cx="306174" cy="560630"/>
                  </a:xfrm>
                </p:grpSpPr>
                <p:grpSp>
                  <p:nvGrpSpPr>
                    <p:cNvPr id="159" name="그룹 158">
                      <a:extLst>
                        <a:ext uri="{FF2B5EF4-FFF2-40B4-BE49-F238E27FC236}">
                          <a16:creationId xmlns:a16="http://schemas.microsoft.com/office/drawing/2014/main" id="{FB5856A6-8B5F-B029-1AF0-C3A8B868E0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51417" y="2476747"/>
                      <a:ext cx="293350" cy="185462"/>
                      <a:chOff x="10351417" y="2390056"/>
                      <a:chExt cx="293350" cy="185462"/>
                    </a:xfrm>
                  </p:grpSpPr>
                  <p:sp>
                    <p:nvSpPr>
                      <p:cNvPr id="134" name="화살표: 아래쪽 133">
                        <a:extLst>
                          <a:ext uri="{FF2B5EF4-FFF2-40B4-BE49-F238E27FC236}">
                            <a16:creationId xmlns:a16="http://schemas.microsoft.com/office/drawing/2014/main" id="{837E66F3-4E7B-3906-7E1E-0FB8DBD167C1}"/>
                          </a:ext>
                        </a:extLst>
                      </p:cNvPr>
                      <p:cNvSpPr/>
                      <p:nvPr/>
                    </p:nvSpPr>
                    <p:spPr>
                      <a:xfrm rot="15149821">
                        <a:off x="10466055" y="2452058"/>
                        <a:ext cx="64074" cy="182845"/>
                      </a:xfrm>
                      <a:prstGeom prst="downArrow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DCF7582C-2469-43FD-E4B6-E4489554A9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51417" y="2390056"/>
                        <a:ext cx="293350" cy="107722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1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회 타격</a:t>
                        </a:r>
                        <a:endPara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60" name="그룹 159">
                      <a:extLst>
                        <a:ext uri="{FF2B5EF4-FFF2-40B4-BE49-F238E27FC236}">
                          <a16:creationId xmlns:a16="http://schemas.microsoft.com/office/drawing/2014/main" id="{D702D08A-733B-4D2D-D63E-448DBB9B6C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45007" y="2844296"/>
                      <a:ext cx="306174" cy="193081"/>
                      <a:chOff x="10345007" y="2908799"/>
                      <a:chExt cx="306174" cy="193081"/>
                    </a:xfrm>
                  </p:grpSpPr>
                  <p:sp>
                    <p:nvSpPr>
                      <p:cNvPr id="147" name="TextBox 146">
                        <a:extLst>
                          <a:ext uri="{FF2B5EF4-FFF2-40B4-BE49-F238E27FC236}">
                            <a16:creationId xmlns:a16="http://schemas.microsoft.com/office/drawing/2014/main" id="{D8F80A3C-FD34-6769-740A-1A06B5D5EC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45007" y="2994158"/>
                        <a:ext cx="306174" cy="107722"/>
                      </a:xfrm>
                      <a:prstGeom prst="rect">
                        <a:avLst/>
                      </a:prstGeom>
                      <a:noFill/>
                      <a:effectLst/>
                    </p:spPr>
                    <p:txBody>
                      <a:bodyPr wrap="non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5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회 타격</a:t>
                        </a:r>
                        <a:endPara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sp>
                    <p:nvSpPr>
                      <p:cNvPr id="158" name="화살표: 아래쪽 157">
                        <a:extLst>
                          <a:ext uri="{FF2B5EF4-FFF2-40B4-BE49-F238E27FC236}">
                            <a16:creationId xmlns:a16="http://schemas.microsoft.com/office/drawing/2014/main" id="{26BDB05D-F9EF-8F26-5BF4-A8CBB4130DB9}"/>
                          </a:ext>
                        </a:extLst>
                      </p:cNvPr>
                      <p:cNvSpPr/>
                      <p:nvPr/>
                    </p:nvSpPr>
                    <p:spPr>
                      <a:xfrm rot="6450179" flipV="1">
                        <a:off x="10466057" y="2849413"/>
                        <a:ext cx="64074" cy="182845"/>
                      </a:xfrm>
                      <a:prstGeom prst="downArrow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</p:grpSp>
          </p:grpSp>
        </p:grpSp>
        <p:grpSp>
          <p:nvGrpSpPr>
            <p:cNvPr id="1080" name="그룹 1079">
              <a:extLst>
                <a:ext uri="{FF2B5EF4-FFF2-40B4-BE49-F238E27FC236}">
                  <a16:creationId xmlns:a16="http://schemas.microsoft.com/office/drawing/2014/main" id="{6E6B3382-B73E-5191-3B7E-D45AE7914AA5}"/>
                </a:ext>
              </a:extLst>
            </p:cNvPr>
            <p:cNvGrpSpPr/>
            <p:nvPr/>
          </p:nvGrpSpPr>
          <p:grpSpPr>
            <a:xfrm>
              <a:off x="6274321" y="1417988"/>
              <a:ext cx="2528605" cy="335646"/>
              <a:chOff x="6274321" y="1417988"/>
              <a:chExt cx="2528605" cy="33564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AD56BA-FE37-887F-4EC2-1BE193924C8A}"/>
                  </a:ext>
                </a:extLst>
              </p:cNvPr>
              <p:cNvSpPr txBox="1"/>
              <p:nvPr/>
            </p:nvSpPr>
            <p:spPr>
              <a:xfrm>
                <a:off x="6714213" y="1417988"/>
                <a:ext cx="208871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적을 직접 타격할 때 마다 연무 발생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CD7E4C3-BF54-B2E2-5CD3-B8B15C65D1E6}"/>
                  </a:ext>
                </a:extLst>
              </p:cNvPr>
              <p:cNvSpPr txBox="1"/>
              <p:nvPr/>
            </p:nvSpPr>
            <p:spPr>
              <a:xfrm>
                <a:off x="6274321" y="1476580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72341FA7-FAC6-EAB1-8444-67A4AC3429CE}"/>
              </a:ext>
            </a:extLst>
          </p:cNvPr>
          <p:cNvGrpSpPr/>
          <p:nvPr/>
        </p:nvGrpSpPr>
        <p:grpSpPr>
          <a:xfrm>
            <a:off x="2768870" y="3962714"/>
            <a:ext cx="9423131" cy="2454328"/>
            <a:chOff x="2768870" y="3962714"/>
            <a:chExt cx="9423131" cy="245432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7B7543A-AFC5-7243-0913-5244BC434F10}"/>
                </a:ext>
              </a:extLst>
            </p:cNvPr>
            <p:cNvSpPr txBox="1"/>
            <p:nvPr/>
          </p:nvSpPr>
          <p:spPr>
            <a:xfrm>
              <a:off x="2768871" y="3962714"/>
              <a:ext cx="888064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기획 과정 예시 ②</a:t>
              </a:r>
              <a:endParaRPr lang="en-US" altLang="ko-KR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A8A7498-675C-D7A6-1C19-21CAEFC36DD3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1" y="4139462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24D88DC-F693-2F83-1586-95AE4B8DAE97}"/>
                </a:ext>
              </a:extLst>
            </p:cNvPr>
            <p:cNvSpPr txBox="1"/>
            <p:nvPr/>
          </p:nvSpPr>
          <p:spPr>
            <a:xfrm>
              <a:off x="3656935" y="3978103"/>
              <a:ext cx="5451346" cy="138499"/>
            </a:xfrm>
            <a:prstGeom prst="rect">
              <a:avLst/>
            </a:prstGeom>
            <a:noFill/>
            <a:effectLst/>
          </p:spPr>
          <p:txBody>
            <a:bodyPr wrap="none" lIns="144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소녀 도사가 작은 체구로 거대한 곰방대를 휘두르는 반전 매력을 지닌 캐릭터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따른 스킬 액션 기획 과정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B9153ED-FDF2-FE2E-8CA2-EB3C35E8D839}"/>
                </a:ext>
              </a:extLst>
            </p:cNvPr>
            <p:cNvGrpSpPr/>
            <p:nvPr/>
          </p:nvGrpSpPr>
          <p:grpSpPr>
            <a:xfrm>
              <a:off x="2768870" y="4260056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EFA4A7C-61E6-4126-7ED8-D65949C1F812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AE151F9-ADC1-B19F-8D2F-D1D2BF083EF5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585794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작은 체구의 소녀가 거대하고 무거운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둔기류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무기를 손 쉽게 휘두르는 액션은 몰입감이 떨어지는 것 같다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44F3A8A-C342-AB0F-80A9-F2E3CC0B1037}"/>
                </a:ext>
              </a:extLst>
            </p:cNvPr>
            <p:cNvGrpSpPr/>
            <p:nvPr/>
          </p:nvGrpSpPr>
          <p:grpSpPr>
            <a:xfrm>
              <a:off x="3359493" y="4475109"/>
              <a:ext cx="2583007" cy="335646"/>
              <a:chOff x="3377576" y="1473652"/>
              <a:chExt cx="2583007" cy="33564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C281503-FCA6-3A95-84A7-99388E12F471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38687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무기에서 뿜어져 나오는 연무를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01FBCE-B823-7FAB-6EEB-617CC31447B2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95FB299-BA4A-BB5B-549C-47779719C139}"/>
                </a:ext>
              </a:extLst>
            </p:cNvPr>
            <p:cNvGrpSpPr/>
            <p:nvPr/>
          </p:nvGrpSpPr>
          <p:grpSpPr>
            <a:xfrm>
              <a:off x="2768870" y="4810755"/>
              <a:ext cx="8521555" cy="1606287"/>
              <a:chOff x="2768870" y="4810755"/>
              <a:chExt cx="8521555" cy="1606287"/>
            </a:xfrm>
          </p:grpSpPr>
          <p:sp>
            <p:nvSpPr>
              <p:cNvPr id="1037" name="화살표: 아래쪽 1036">
                <a:extLst>
                  <a:ext uri="{FF2B5EF4-FFF2-40B4-BE49-F238E27FC236}">
                    <a16:creationId xmlns:a16="http://schemas.microsoft.com/office/drawing/2014/main" id="{8A643A3E-805C-86B4-B2D4-9F32DF581AD6}"/>
                  </a:ext>
                </a:extLst>
              </p:cNvPr>
              <p:cNvSpPr/>
              <p:nvPr/>
            </p:nvSpPr>
            <p:spPr>
              <a:xfrm rot="16200000">
                <a:off x="4645086" y="5522476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9276648-6318-B8A1-2FB1-F45302066D72}"/>
                  </a:ext>
                </a:extLst>
              </p:cNvPr>
              <p:cNvGrpSpPr/>
              <p:nvPr/>
            </p:nvGrpSpPr>
            <p:grpSpPr>
              <a:xfrm>
                <a:off x="2768870" y="4810755"/>
                <a:ext cx="1763205" cy="1606287"/>
                <a:chOff x="2768870" y="4905411"/>
                <a:chExt cx="1763205" cy="160628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DDA73849-FD9C-8F9C-D198-372505B9DDCF}"/>
                    </a:ext>
                  </a:extLst>
                </p:cNvPr>
                <p:cNvSpPr/>
                <p:nvPr/>
              </p:nvSpPr>
              <p:spPr>
                <a:xfrm>
                  <a:off x="2768870" y="4905411"/>
                  <a:ext cx="1763205" cy="160628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C26950E6-8CE5-516C-5047-3FCA7FE9ED99}"/>
                    </a:ext>
                  </a:extLst>
                </p:cNvPr>
                <p:cNvSpPr/>
                <p:nvPr/>
              </p:nvSpPr>
              <p:spPr>
                <a:xfrm>
                  <a:off x="2768870" y="4905412"/>
                  <a:ext cx="1763204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A12F62F1-976B-66C7-48D7-B9231490E1C9}"/>
                    </a:ext>
                  </a:extLst>
                </p:cNvPr>
                <p:cNvSpPr txBox="1"/>
                <p:nvPr/>
              </p:nvSpPr>
              <p:spPr>
                <a:xfrm>
                  <a:off x="3241706" y="4943689"/>
                  <a:ext cx="81753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무기 컨셉 활용</a:t>
                  </a:r>
                  <a:endPara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0E1EDF8-4F26-3528-42FF-A00D041993B7}"/>
                    </a:ext>
                  </a:extLst>
                </p:cNvPr>
                <p:cNvSpPr txBox="1"/>
                <p:nvPr/>
              </p:nvSpPr>
              <p:spPr>
                <a:xfrm>
                  <a:off x="3038926" y="5120465"/>
                  <a:ext cx="1223092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곰방대에서 뿜어져 나오는 연무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6" name="그림 1095" descr="흑백, 스크린샷, 블랙, 연기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5051E82-3834-5969-34FC-4AD528D73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8567" y="5541963"/>
                  <a:ext cx="1163810" cy="808377"/>
                </a:xfrm>
                <a:prstGeom prst="rect">
                  <a:avLst/>
                </a:prstGeom>
              </p:spPr>
            </p:pic>
          </p:grpSp>
          <p:sp>
            <p:nvSpPr>
              <p:cNvPr id="1122" name="화살표: 아래쪽 1121">
                <a:extLst>
                  <a:ext uri="{FF2B5EF4-FFF2-40B4-BE49-F238E27FC236}">
                    <a16:creationId xmlns:a16="http://schemas.microsoft.com/office/drawing/2014/main" id="{BD5558D5-FD86-80F4-3218-4A1458BCD42F}"/>
                  </a:ext>
                </a:extLst>
              </p:cNvPr>
              <p:cNvSpPr/>
              <p:nvPr/>
            </p:nvSpPr>
            <p:spPr>
              <a:xfrm rot="16200000">
                <a:off x="7864826" y="5522476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2E0FB43-DA0A-9ED3-FDA8-09E7D0206DAC}"/>
                  </a:ext>
                </a:extLst>
              </p:cNvPr>
              <p:cNvGrpSpPr/>
              <p:nvPr/>
            </p:nvGrpSpPr>
            <p:grpSpPr>
              <a:xfrm>
                <a:off x="4888178" y="4810755"/>
                <a:ext cx="2863637" cy="1606287"/>
                <a:chOff x="5147534" y="4905412"/>
                <a:chExt cx="2863637" cy="1606287"/>
              </a:xfrm>
            </p:grpSpPr>
            <p:sp>
              <p:nvSpPr>
                <p:cNvPr id="1039" name="직사각형 1038">
                  <a:extLst>
                    <a:ext uri="{FF2B5EF4-FFF2-40B4-BE49-F238E27FC236}">
                      <a16:creationId xmlns:a16="http://schemas.microsoft.com/office/drawing/2014/main" id="{185D504C-8008-A52C-6EB3-880F3AF7312B}"/>
                    </a:ext>
                  </a:extLst>
                </p:cNvPr>
                <p:cNvSpPr/>
                <p:nvPr/>
              </p:nvSpPr>
              <p:spPr>
                <a:xfrm>
                  <a:off x="5147534" y="4905412"/>
                  <a:ext cx="2863637" cy="160628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0" name="직사각형 1039">
                  <a:extLst>
                    <a:ext uri="{FF2B5EF4-FFF2-40B4-BE49-F238E27FC236}">
                      <a16:creationId xmlns:a16="http://schemas.microsoft.com/office/drawing/2014/main" id="{CFA5741C-30D2-C635-0053-579527F87AFC}"/>
                    </a:ext>
                  </a:extLst>
                </p:cNvPr>
                <p:cNvSpPr/>
                <p:nvPr/>
              </p:nvSpPr>
              <p:spPr>
                <a:xfrm>
                  <a:off x="5147535" y="4905412"/>
                  <a:ext cx="2863635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4" name="TextBox 1043">
                  <a:extLst>
                    <a:ext uri="{FF2B5EF4-FFF2-40B4-BE49-F238E27FC236}">
                      <a16:creationId xmlns:a16="http://schemas.microsoft.com/office/drawing/2014/main" id="{707E2B94-4157-77CA-8E10-A06265175C1D}"/>
                    </a:ext>
                  </a:extLst>
                </p:cNvPr>
                <p:cNvSpPr txBox="1"/>
                <p:nvPr/>
              </p:nvSpPr>
              <p:spPr>
                <a:xfrm>
                  <a:off x="6174594" y="4943689"/>
                  <a:ext cx="809517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(2) </a:t>
                  </a:r>
                  <a:r>
                    <a:rPr lang="ko-KR" altLang="en-US" dirty="0"/>
                    <a:t>아이디어 획득</a:t>
                  </a:r>
                  <a:endParaRPr lang="en-US" altLang="ko-KR" dirty="0"/>
                </a:p>
              </p:txBody>
            </p:sp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9C6F6245-F394-1A5E-5328-9FFC663A1F35}"/>
                    </a:ext>
                  </a:extLst>
                </p:cNvPr>
                <p:cNvSpPr txBox="1"/>
                <p:nvPr/>
              </p:nvSpPr>
              <p:spPr>
                <a:xfrm>
                  <a:off x="5236036" y="5120465"/>
                  <a:ext cx="2686633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엔진 점화 시 발생하는 연기처럼 </a:t>
                  </a:r>
                  <a:r>
                    <a:rPr lang="ko-KR" altLang="en-US" dirty="0"/>
                    <a:t>연무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가 </a:t>
                  </a:r>
                  <a:r>
                    <a:rPr lang="ko-KR" altLang="en-US" dirty="0"/>
                    <a:t>추진력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이 될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4A237B38-294F-9BBA-185F-A1D330D5E230}"/>
                    </a:ext>
                  </a:extLst>
                </p:cNvPr>
                <p:cNvGrpSpPr/>
                <p:nvPr/>
              </p:nvGrpSpPr>
              <p:grpSpPr>
                <a:xfrm>
                  <a:off x="5390260" y="5386146"/>
                  <a:ext cx="2378185" cy="1071916"/>
                  <a:chOff x="5391556" y="5386146"/>
                  <a:chExt cx="2378185" cy="1071916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CC38E71F-9EF6-95AE-C9F0-3814A2420256}"/>
                      </a:ext>
                    </a:extLst>
                  </p:cNvPr>
                  <p:cNvGrpSpPr/>
                  <p:nvPr/>
                </p:nvGrpSpPr>
                <p:grpSpPr>
                  <a:xfrm>
                    <a:off x="5391556" y="5390658"/>
                    <a:ext cx="1072979" cy="1067404"/>
                    <a:chOff x="5234176" y="5390658"/>
                    <a:chExt cx="1072979" cy="1067404"/>
                  </a:xfrm>
                </p:grpSpPr>
                <p:pic>
                  <p:nvPicPr>
                    <p:cNvPr id="1026" name="Picture 2" descr="/사진=디디다 컴퍼니 제공">
                      <a:extLst>
                        <a:ext uri="{FF2B5EF4-FFF2-40B4-BE49-F238E27FC236}">
                          <a16:creationId xmlns:a16="http://schemas.microsoft.com/office/drawing/2014/main" id="{52BACFB4-E380-F7AB-E524-3FB1B485580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772" t="14834" r="21957"/>
                    <a:stretch>
                      <a:fillRect/>
                    </a:stretch>
                  </p:blipFill>
                  <p:spPr bwMode="auto">
                    <a:xfrm>
                      <a:off x="5234176" y="5390658"/>
                      <a:ext cx="1072979" cy="8127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99FB87D1-D19C-98F4-088E-4E826AC1BE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79720" y="6242618"/>
                      <a:ext cx="581891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추진력 예시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엔진 점화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2541BCC3-10A1-FEE2-763A-A2D90ED3AA9F}"/>
                      </a:ext>
                    </a:extLst>
                  </p:cNvPr>
                  <p:cNvGrpSpPr/>
                  <p:nvPr/>
                </p:nvGrpSpPr>
                <p:grpSpPr>
                  <a:xfrm>
                    <a:off x="6744056" y="5386146"/>
                    <a:ext cx="1025685" cy="1071916"/>
                    <a:chOff x="6715140" y="5386146"/>
                    <a:chExt cx="1025685" cy="1071916"/>
                  </a:xfrm>
                </p:grpSpPr>
                <p:pic>
                  <p:nvPicPr>
                    <p:cNvPr id="1028" name="Picture 4" descr="15124800067_2ef6db28fc_o">
                      <a:extLst>
                        <a:ext uri="{FF2B5EF4-FFF2-40B4-BE49-F238E27FC236}">
                          <a16:creationId xmlns:a16="http://schemas.microsoft.com/office/drawing/2014/main" id="{A046588C-D176-78A6-49D9-FF64044EC7A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2584" t="20856" r="27191" b="43131"/>
                    <a:stretch>
                      <a:fillRect/>
                    </a:stretch>
                  </p:blipFill>
                  <p:spPr bwMode="auto">
                    <a:xfrm>
                      <a:off x="6715140" y="5386146"/>
                      <a:ext cx="1025685" cy="8127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D57A9D0A-B650-247F-84ED-BE05FEEFA7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30625" y="6242618"/>
                      <a:ext cx="594715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추진력 예시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플라이보드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41F7C34F-F451-62E0-2104-B18843141643}"/>
                  </a:ext>
                </a:extLst>
              </p:cNvPr>
              <p:cNvGrpSpPr/>
              <p:nvPr/>
            </p:nvGrpSpPr>
            <p:grpSpPr>
              <a:xfrm>
                <a:off x="8107917" y="4810756"/>
                <a:ext cx="3182508" cy="1606284"/>
                <a:chOff x="8626629" y="4905413"/>
                <a:chExt cx="3182508" cy="1606284"/>
              </a:xfrm>
            </p:grpSpPr>
            <p:sp>
              <p:nvSpPr>
                <p:cNvPr id="1128" name="직사각형 1127">
                  <a:extLst>
                    <a:ext uri="{FF2B5EF4-FFF2-40B4-BE49-F238E27FC236}">
                      <a16:creationId xmlns:a16="http://schemas.microsoft.com/office/drawing/2014/main" id="{F18958E4-A1D3-E6C2-FCEF-7DCEB3D3EE73}"/>
                    </a:ext>
                  </a:extLst>
                </p:cNvPr>
                <p:cNvSpPr/>
                <p:nvPr/>
              </p:nvSpPr>
              <p:spPr>
                <a:xfrm>
                  <a:off x="8626629" y="4905413"/>
                  <a:ext cx="3182508" cy="160628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9" name="직사각형 1128">
                  <a:extLst>
                    <a:ext uri="{FF2B5EF4-FFF2-40B4-BE49-F238E27FC236}">
                      <a16:creationId xmlns:a16="http://schemas.microsoft.com/office/drawing/2014/main" id="{C94583D0-7964-606E-6262-CD7ECF6A8909}"/>
                    </a:ext>
                  </a:extLst>
                </p:cNvPr>
                <p:cNvSpPr/>
                <p:nvPr/>
              </p:nvSpPr>
              <p:spPr>
                <a:xfrm>
                  <a:off x="8626630" y="4905413"/>
                  <a:ext cx="3182507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0" name="TextBox 1129">
                  <a:extLst>
                    <a:ext uri="{FF2B5EF4-FFF2-40B4-BE49-F238E27FC236}">
                      <a16:creationId xmlns:a16="http://schemas.microsoft.com/office/drawing/2014/main" id="{33D1ADC3-CC5B-FA59-771C-6A1832CD2834}"/>
                    </a:ext>
                  </a:extLst>
                </p:cNvPr>
                <p:cNvSpPr txBox="1"/>
                <p:nvPr/>
              </p:nvSpPr>
              <p:spPr>
                <a:xfrm>
                  <a:off x="9765035" y="4943690"/>
                  <a:ext cx="905697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9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(3) </a:t>
                  </a:r>
                  <a:r>
                    <a:rPr lang="ko-KR" altLang="en-US" dirty="0"/>
                    <a:t>아이디어 구체화</a:t>
                  </a:r>
                  <a:endParaRPr lang="en-US" altLang="ko-KR" dirty="0"/>
                </a:p>
              </p:txBody>
            </p:sp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0766F537-42C2-D1FB-EE0E-EC6F601257DD}"/>
                    </a:ext>
                  </a:extLst>
                </p:cNvPr>
                <p:cNvGrpSpPr/>
                <p:nvPr/>
              </p:nvGrpSpPr>
              <p:grpSpPr>
                <a:xfrm>
                  <a:off x="8805637" y="5120466"/>
                  <a:ext cx="2824492" cy="324746"/>
                  <a:chOff x="9380030" y="2109773"/>
                  <a:chExt cx="2824492" cy="324746"/>
                </a:xfrm>
              </p:grpSpPr>
              <p:sp>
                <p:nvSpPr>
                  <p:cNvPr id="1142" name="TextBox 1141">
                    <a:extLst>
                      <a:ext uri="{FF2B5EF4-FFF2-40B4-BE49-F238E27FC236}">
                        <a16:creationId xmlns:a16="http://schemas.microsoft.com/office/drawing/2014/main" id="{5EB742ED-2B62-BC51-47E4-898BFA2242D3}"/>
                      </a:ext>
                    </a:extLst>
                  </p:cNvPr>
                  <p:cNvSpPr txBox="1"/>
                  <p:nvPr/>
                </p:nvSpPr>
                <p:spPr>
                  <a:xfrm>
                    <a:off x="9380030" y="2109773"/>
                    <a:ext cx="2824492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곰방대에서 뿜어져 나오는 </a:t>
                    </a:r>
                    <a:r>
                      <a:rPr lang="ko-KR" altLang="en-US" dirty="0"/>
                      <a:t>연무가 추진력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이 되어 </a:t>
                    </a:r>
                    <a:r>
                      <a:rPr lang="ko-KR" altLang="en-US" dirty="0"/>
                      <a:t>캐릭터의 움직임을 보조</a:t>
                    </a:r>
                    <a:endParaRPr lang="en-US" altLang="ko-KR" dirty="0"/>
                  </a:p>
                </p:txBody>
              </p:sp>
              <p:sp>
                <p:nvSpPr>
                  <p:cNvPr id="1143" name="TextBox 1142">
                    <a:extLst>
                      <a:ext uri="{FF2B5EF4-FFF2-40B4-BE49-F238E27FC236}">
                        <a16:creationId xmlns:a16="http://schemas.microsoft.com/office/drawing/2014/main" id="{F48C9F4C-3E09-D914-C692-81A3850E6841}"/>
                      </a:ext>
                    </a:extLst>
                  </p:cNvPr>
                  <p:cNvSpPr txBox="1"/>
                  <p:nvPr/>
                </p:nvSpPr>
                <p:spPr>
                  <a:xfrm>
                    <a:off x="9702232" y="2326797"/>
                    <a:ext cx="218008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DD5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작은 체구의 소녀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가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DD5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거대한 무기를 휘두르는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컨셉의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DD5"/>
                        </a:highligh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설득력 증가</a:t>
                    </a: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5A77A556-4DC7-32C1-E0B7-7C4FEB89A11A}"/>
                    </a:ext>
                  </a:extLst>
                </p:cNvPr>
                <p:cNvGrpSpPr/>
                <p:nvPr/>
              </p:nvGrpSpPr>
              <p:grpSpPr>
                <a:xfrm>
                  <a:off x="8934399" y="5499854"/>
                  <a:ext cx="2658409" cy="976645"/>
                  <a:chOff x="8931833" y="5499854"/>
                  <a:chExt cx="2658409" cy="976645"/>
                </a:xfrm>
              </p:grpSpPr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C2746C41-37F3-C13E-53B3-5137AA12FFD9}"/>
                      </a:ext>
                    </a:extLst>
                  </p:cNvPr>
                  <p:cNvGrpSpPr/>
                  <p:nvPr/>
                </p:nvGrpSpPr>
                <p:grpSpPr>
                  <a:xfrm>
                    <a:off x="10317458" y="5499854"/>
                    <a:ext cx="1272784" cy="976645"/>
                    <a:chOff x="10295490" y="5499854"/>
                    <a:chExt cx="1272784" cy="976645"/>
                  </a:xfrm>
                </p:grpSpPr>
                <p:pic>
                  <p:nvPicPr>
                    <p:cNvPr id="1104" name="Picture 6" descr="viewimage.php?id=20b2de2ef0dc2fa97cb3d2&amp;no=24b0d769e1d32ca73cef85fa11d02831dc7f5dc338ba31e98e3bdf94c40ffda8298e86580002f0337d7b21fe80ec8868ff34113c64b6a26c5c4e4daa2141abb40591">
                      <a:extLst>
                        <a:ext uri="{FF2B5EF4-FFF2-40B4-BE49-F238E27FC236}">
                          <a16:creationId xmlns:a16="http://schemas.microsoft.com/office/drawing/2014/main" id="{18ED91ED-6910-391A-4A95-DB6A749039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422" t="28617" r="9030" b="36977"/>
                    <a:stretch>
                      <a:fillRect/>
                    </a:stretch>
                  </p:blipFill>
                  <p:spPr bwMode="auto">
                    <a:xfrm>
                      <a:off x="10403768" y="5499854"/>
                      <a:ext cx="1056228" cy="73641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109" name="TextBox 1108">
                      <a:extLst>
                        <a:ext uri="{FF2B5EF4-FFF2-40B4-BE49-F238E27FC236}">
                          <a16:creationId xmlns:a16="http://schemas.microsoft.com/office/drawing/2014/main" id="{B6F3FE51-AE7E-9490-3B32-A551B43E1C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95490" y="6261055"/>
                      <a:ext cx="1272784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추진력을 얻는 무기 예시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엑셀 엑스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몬스터 헌터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익스플로어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FC93CD67-A7A3-9203-B77C-DA68BD4A94F7}"/>
                      </a:ext>
                    </a:extLst>
                  </p:cNvPr>
                  <p:cNvGrpSpPr/>
                  <p:nvPr/>
                </p:nvGrpSpPr>
                <p:grpSpPr>
                  <a:xfrm>
                    <a:off x="8931833" y="5499854"/>
                    <a:ext cx="1166731" cy="976645"/>
                    <a:chOff x="8805637" y="5499854"/>
                    <a:chExt cx="1166731" cy="976645"/>
                  </a:xfrm>
                </p:grpSpPr>
                <p:pic>
                  <p:nvPicPr>
                    <p:cNvPr id="44" name="그림 43">
                      <a:extLst>
                        <a:ext uri="{FF2B5EF4-FFF2-40B4-BE49-F238E27FC236}">
                          <a16:creationId xmlns:a16="http://schemas.microsoft.com/office/drawing/2014/main" id="{B4E31DAD-201B-22C7-EE4C-D7C5F075C9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805637" y="5499854"/>
                      <a:ext cx="1166731" cy="738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46E7096-F083-50A4-E3D7-0A28F52424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41151" y="6261055"/>
                      <a:ext cx="695703" cy="21544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&lt;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움직임 보조 예시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&gt;</a:t>
                      </a:r>
                    </a:p>
                    <a:p>
                      <a:pPr algn="ctr"/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아이언맨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AB9D2911-2F1D-0D84-6917-A38B61716640}"/>
                </a:ext>
              </a:extLst>
            </p:cNvPr>
            <p:cNvGrpSpPr/>
            <p:nvPr/>
          </p:nvGrpSpPr>
          <p:grpSpPr>
            <a:xfrm>
              <a:off x="5942500" y="4475109"/>
              <a:ext cx="2938974" cy="335646"/>
              <a:chOff x="5942500" y="4475109"/>
              <a:chExt cx="2938974" cy="33564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F0086AB-879F-D14F-3251-9536B316EC3D}"/>
                  </a:ext>
                </a:extLst>
              </p:cNvPr>
              <p:cNvSpPr txBox="1"/>
              <p:nvPr/>
            </p:nvSpPr>
            <p:spPr>
              <a:xfrm>
                <a:off x="6382392" y="4475109"/>
                <a:ext cx="249908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연무가 추진력이 되어 캐릭터의 움직임 보조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636DCFD-420C-83C3-41AA-3FB606013818}"/>
                  </a:ext>
                </a:extLst>
              </p:cNvPr>
              <p:cNvSpPr txBox="1"/>
              <p:nvPr/>
            </p:nvSpPr>
            <p:spPr>
              <a:xfrm>
                <a:off x="5942500" y="4533701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63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EDA5-D26D-ACBE-6C94-C526E8B8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D6EA26-91AB-DEA2-6ED4-A33ED44EC939}"/>
              </a:ext>
            </a:extLst>
          </p:cNvPr>
          <p:cNvSpPr txBox="1"/>
          <p:nvPr/>
        </p:nvSpPr>
        <p:spPr>
          <a:xfrm>
            <a:off x="192088" y="538432"/>
            <a:ext cx="1431482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 </a:t>
            </a:r>
            <a:r>
              <a:rPr lang="ko-KR" altLang="en-US" sz="11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화령사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(Ember Spirit)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86BCC9C-60D3-8C7C-8314-C19D65BCF62D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98DA604-F11C-33D7-AEC7-66F27D01D65A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DAC3110-2DC1-5EF7-FF50-AD094443EAD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E377B42-AFC0-925A-DFB0-FA5E62EC4F84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82EEEBC-AB1C-A074-087F-8B65037C96DF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8C11D7E-A491-135C-5780-4F175635CB8F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E151775-F43F-F3A7-D917-F422C7625E7A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3EDFEBA-6552-00D3-84E2-9E8D7F968737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2027CF6-52AD-2F3D-CF76-2AB419A0F27D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297B276-0D12-E960-4576-FB73713817E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0934F62F-BA7B-75E7-DBAF-0F4BB222F406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C3D938-1A21-945D-44CD-4F5B1341B47E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47196FA-760E-0399-0C36-4CC73A9ADD0E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14501F11-8569-3BC0-55E8-5C8F751E0B0D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804171D-A2ED-5580-A6D7-B7149BA39E0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5531B47-F0FE-3B2E-DCFF-E53202185894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2502823A-BA71-530D-1075-F88C24E3730A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FA6ADC6-B05A-49F8-A70C-2E2E237D31CE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3B6CE6F-8B4C-AE7E-6543-BDDD090C6A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5BF234E4-96A1-A286-3368-4D60A7BAA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1CA4B1C-1673-B229-0466-60C53B033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C04104B-12CF-E52D-5764-F178EB3E7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FCD7DB2-08C5-A328-795A-7C6177FAF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BE6A7F5-DD8C-E8DA-C7DC-929C6CF8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9C6B1C-9D5F-F24E-9DD7-9ED51372F639}"/>
              </a:ext>
            </a:extLst>
          </p:cNvPr>
          <p:cNvGrpSpPr/>
          <p:nvPr/>
        </p:nvGrpSpPr>
        <p:grpSpPr>
          <a:xfrm>
            <a:off x="708161" y="6498724"/>
            <a:ext cx="1298004" cy="234048"/>
            <a:chOff x="270364" y="6143035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BA2BEE2-EA6C-0535-0FE5-0675F5AF6A1E}"/>
                </a:ext>
              </a:extLst>
            </p:cNvPr>
            <p:cNvGrpSpPr/>
            <p:nvPr/>
          </p:nvGrpSpPr>
          <p:grpSpPr>
            <a:xfrm>
              <a:off x="270364" y="6143035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A5150F-95FF-7272-9B57-1FA1DE94F988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4A0C243F-4BA2-76CB-C107-B47874DA9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5" tooltip="문서 열기"/>
              <a:extLst>
                <a:ext uri="{FF2B5EF4-FFF2-40B4-BE49-F238E27FC236}">
                  <a16:creationId xmlns:a16="http://schemas.microsoft.com/office/drawing/2014/main" id="{83577916-EB10-9689-53B9-5EB0C3926CEC}"/>
                </a:ext>
              </a:extLst>
            </p:cNvPr>
            <p:cNvSpPr/>
            <p:nvPr/>
          </p:nvSpPr>
          <p:spPr>
            <a:xfrm>
              <a:off x="270364" y="6143035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EE170E-3FD8-8334-E30C-E70D022F8454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EACB6-CCBE-9004-3EE5-CA4937571138}"/>
              </a:ext>
            </a:extLst>
          </p:cNvPr>
          <p:cNvSpPr txBox="1"/>
          <p:nvPr/>
        </p:nvSpPr>
        <p:spPr>
          <a:xfrm>
            <a:off x="389751" y="1083319"/>
            <a:ext cx="20502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화령사</a:t>
            </a:r>
            <a:r>
              <a:rPr lang="ko-KR" altLang="en-US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EmberSpirit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48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77D1C0F-42D5-088B-3E32-9F076DD60642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672798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467621A-926B-4FE3-691C-BFC69FD6E74B}"/>
                </a:ext>
              </a:extLst>
            </p:cNvPr>
            <p:cNvSpPr txBox="1"/>
            <p:nvPr/>
          </p:nvSpPr>
          <p:spPr>
            <a:xfrm>
              <a:off x="277541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C498475-4AEE-0A6A-953B-462989269F36}"/>
                </a:ext>
              </a:extLst>
            </p:cNvPr>
            <p:cNvSpPr txBox="1"/>
            <p:nvPr/>
          </p:nvSpPr>
          <p:spPr>
            <a:xfrm>
              <a:off x="799396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F92B840-D431-4B53-9C6C-C5CE833BDDA5}"/>
                </a:ext>
              </a:extLst>
            </p:cNvPr>
            <p:cNvSpPr txBox="1"/>
            <p:nvPr/>
          </p:nvSpPr>
          <p:spPr>
            <a:xfrm>
              <a:off x="1431858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45F78D5-C037-D387-8C67-EC11DFC3E8B9}"/>
                </a:ext>
              </a:extLst>
            </p:cNvPr>
            <p:cNvSpPr txBox="1"/>
            <p:nvPr/>
          </p:nvSpPr>
          <p:spPr>
            <a:xfrm>
              <a:off x="277541" y="1917387"/>
              <a:ext cx="98641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파티 안정성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4E80F62-340C-7134-4ACD-3CF6D7B50B87}"/>
                </a:ext>
              </a:extLst>
            </p:cNvPr>
            <p:cNvSpPr txBox="1"/>
            <p:nvPr/>
          </p:nvSpPr>
          <p:spPr>
            <a:xfrm>
              <a:off x="1953714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1595D7FF-744E-F77C-6F6E-2C1BD378686F}"/>
              </a:ext>
            </a:extLst>
          </p:cNvPr>
          <p:cNvGrpSpPr/>
          <p:nvPr/>
        </p:nvGrpSpPr>
        <p:grpSpPr>
          <a:xfrm>
            <a:off x="2768870" y="905593"/>
            <a:ext cx="9423130" cy="176748"/>
            <a:chOff x="2768870" y="3969728"/>
            <a:chExt cx="9423130" cy="176748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DF82D39-FB56-00B0-6634-231EB449D758}"/>
                </a:ext>
              </a:extLst>
            </p:cNvPr>
            <p:cNvSpPr txBox="1"/>
            <p:nvPr/>
          </p:nvSpPr>
          <p:spPr>
            <a:xfrm>
              <a:off x="2768870" y="3969728"/>
              <a:ext cx="888064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기획 과정 예시 ①</a:t>
              </a:r>
              <a:endParaRPr lang="en-US" altLang="ko-KR" dirty="0"/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11D99E09-FB45-E5C3-494E-ABD60828E374}"/>
                </a:ext>
              </a:extLst>
            </p:cNvPr>
            <p:cNvCxnSpPr>
              <a:cxnSpLocks/>
            </p:cNvCxnSpPr>
            <p:nvPr/>
          </p:nvCxnSpPr>
          <p:spPr>
            <a:xfrm>
              <a:off x="2768870" y="4146476"/>
              <a:ext cx="94231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AB2F27F-53A8-D49B-C006-463C7489319D}"/>
                </a:ext>
              </a:extLst>
            </p:cNvPr>
            <p:cNvSpPr txBox="1"/>
            <p:nvPr/>
          </p:nvSpPr>
          <p:spPr>
            <a:xfrm>
              <a:off x="3656934" y="3985117"/>
              <a:ext cx="3530948" cy="138499"/>
            </a:xfrm>
            <a:prstGeom prst="rect">
              <a:avLst/>
            </a:prstGeom>
            <a:noFill/>
            <a:effectLst/>
          </p:spPr>
          <p:txBody>
            <a:bodyPr wrap="none" lIns="144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DD5"/>
                  </a:highlight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곰방대로 연무를 다루는 캐릭터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따른 전투 스타일 기획 과정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9DFE3AA7-966D-42BE-C7AE-D69E8556C221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9A4ED77-8878-D96F-047B-EEE0353B045F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AB97CFF-A84E-0E66-9F32-4817683B7FFE}"/>
                </a:ext>
              </a:extLst>
            </p:cNvPr>
            <p:cNvSpPr txBox="1"/>
            <p:nvPr/>
          </p:nvSpPr>
          <p:spPr>
            <a:xfrm>
              <a:off x="2768869" y="2055773"/>
              <a:ext cx="555176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소녀 캐릭터가 곰방대로 연무를 다루는 방식을 직접 흡연이 아닌 순화된 방식으로 변경해야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92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0306C95-55B7-5A0C-6240-68F90059B176}"/>
              </a:ext>
            </a:extLst>
          </p:cNvPr>
          <p:cNvGrpSpPr/>
          <p:nvPr/>
        </p:nvGrpSpPr>
        <p:grpSpPr>
          <a:xfrm>
            <a:off x="7613515" y="2129291"/>
            <a:ext cx="1310814" cy="1185898"/>
            <a:chOff x="7613515" y="2129291"/>
            <a:chExt cx="1310814" cy="1185898"/>
          </a:xfrm>
        </p:grpSpPr>
        <p:pic>
          <p:nvPicPr>
            <p:cNvPr id="60" name="그림 59" descr="블랙, 스크린샷, 화이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86312C9-5C8A-71B9-D66A-435A32F8F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5764">
              <a:off x="7431161" y="2564565"/>
              <a:ext cx="945248" cy="215996"/>
            </a:xfrm>
            <a:prstGeom prst="rect">
              <a:avLst/>
            </a:prstGeom>
          </p:spPr>
        </p:pic>
        <p:pic>
          <p:nvPicPr>
            <p:cNvPr id="64" name="그림 63" descr="흑백, 연기, 블랙, 구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BADFE41-3029-C582-C0FE-1EB9ECA13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8146414" y="2129291"/>
              <a:ext cx="316188" cy="598458"/>
            </a:xfrm>
            <a:prstGeom prst="rect">
              <a:avLst/>
            </a:prstGeom>
            <a:effectLst>
              <a:glow rad="25400">
                <a:schemeClr val="tx1">
                  <a:lumMod val="75000"/>
                  <a:lumOff val="25000"/>
                </a:schemeClr>
              </a:glow>
            </a:effectLst>
          </p:spPr>
        </p:pic>
        <p:pic>
          <p:nvPicPr>
            <p:cNvPr id="6179" name="그래픽 6178" descr="괴물 단색으로 채워진">
              <a:extLst>
                <a:ext uri="{FF2B5EF4-FFF2-40B4-BE49-F238E27FC236}">
                  <a16:creationId xmlns:a16="http://schemas.microsoft.com/office/drawing/2014/main" id="{31440AF2-6392-BA18-5B22-CAFB4C1DE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65339" y="2552327"/>
              <a:ext cx="458990" cy="458990"/>
            </a:xfrm>
            <a:prstGeom prst="rect">
              <a:avLst/>
            </a:prstGeom>
          </p:spPr>
        </p:pic>
        <p:sp>
          <p:nvSpPr>
            <p:cNvPr id="6177" name="폭발: 8pt 6176">
              <a:extLst>
                <a:ext uri="{FF2B5EF4-FFF2-40B4-BE49-F238E27FC236}">
                  <a16:creationId xmlns:a16="http://schemas.microsoft.com/office/drawing/2014/main" id="{0C50EC63-D4D3-DE11-FC5D-4C8418A36A6E}"/>
                </a:ext>
              </a:extLst>
            </p:cNvPr>
            <p:cNvSpPr/>
            <p:nvPr/>
          </p:nvSpPr>
          <p:spPr>
            <a:xfrm>
              <a:off x="8409200" y="2628614"/>
              <a:ext cx="228811" cy="228811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4" name="원호 6173">
              <a:extLst>
                <a:ext uri="{FF2B5EF4-FFF2-40B4-BE49-F238E27FC236}">
                  <a16:creationId xmlns:a16="http://schemas.microsoft.com/office/drawing/2014/main" id="{B95C3964-C261-C931-0B46-C55615177C72}"/>
                </a:ext>
              </a:extLst>
            </p:cNvPr>
            <p:cNvSpPr/>
            <p:nvPr/>
          </p:nvSpPr>
          <p:spPr>
            <a:xfrm rot="19747100">
              <a:off x="7792904" y="2182315"/>
              <a:ext cx="765616" cy="1028207"/>
            </a:xfrm>
            <a:prstGeom prst="arc">
              <a:avLst>
                <a:gd name="adj1" fmla="val 17499726"/>
                <a:gd name="adj2" fmla="val 0"/>
              </a:avLst>
            </a:prstGeom>
            <a:ln w="63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 descr="블랙, 스크린샷, 화이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21A29E3-9799-A330-E857-C897CBC9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63214">
              <a:off x="7650258" y="2734005"/>
              <a:ext cx="945248" cy="215996"/>
            </a:xfrm>
            <a:prstGeom prst="rect">
              <a:avLst/>
            </a:prstGeom>
          </p:spPr>
        </p:pic>
        <p:sp>
          <p:nvSpPr>
            <p:cNvPr id="2" name="원호 1">
              <a:extLst>
                <a:ext uri="{FF2B5EF4-FFF2-40B4-BE49-F238E27FC236}">
                  <a16:creationId xmlns:a16="http://schemas.microsoft.com/office/drawing/2014/main" id="{A44391AA-08AB-02E6-9A56-B149CC9A1DA9}"/>
                </a:ext>
              </a:extLst>
            </p:cNvPr>
            <p:cNvSpPr/>
            <p:nvPr/>
          </p:nvSpPr>
          <p:spPr>
            <a:xfrm rot="19747100">
              <a:off x="7613515" y="2286982"/>
              <a:ext cx="765616" cy="1028207"/>
            </a:xfrm>
            <a:prstGeom prst="arc">
              <a:avLst>
                <a:gd name="adj1" fmla="val 17499726"/>
                <a:gd name="adj2" fmla="val 0"/>
              </a:avLst>
            </a:prstGeom>
            <a:ln w="63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3E493F-0019-D84B-D712-ED931BB5BFA2}"/>
              </a:ext>
            </a:extLst>
          </p:cNvPr>
          <p:cNvGrpSpPr/>
          <p:nvPr/>
        </p:nvGrpSpPr>
        <p:grpSpPr>
          <a:xfrm rot="1788468">
            <a:off x="3520218" y="2129291"/>
            <a:ext cx="945248" cy="820710"/>
            <a:chOff x="7650258" y="2129291"/>
            <a:chExt cx="945248" cy="820710"/>
          </a:xfrm>
        </p:grpSpPr>
        <p:pic>
          <p:nvPicPr>
            <p:cNvPr id="10" name="그림 9" descr="흑백, 연기, 블랙, 구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BA1EBBD-71F3-1438-5B96-0D74636DE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8146414" y="2129291"/>
              <a:ext cx="316188" cy="598458"/>
            </a:xfrm>
            <a:prstGeom prst="rect">
              <a:avLst/>
            </a:prstGeom>
            <a:effectLst>
              <a:glow rad="25400">
                <a:schemeClr val="tx1">
                  <a:lumMod val="75000"/>
                  <a:lumOff val="25000"/>
                </a:schemeClr>
              </a:glow>
            </a:effectLst>
          </p:spPr>
        </p:pic>
        <p:pic>
          <p:nvPicPr>
            <p:cNvPr id="14" name="그림 13" descr="블랙, 스크린샷, 화이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5B4C5C9-9047-075F-75C2-A91DE0DFB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63214">
              <a:off x="7650258" y="2734005"/>
              <a:ext cx="945248" cy="215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427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57CA-DA29-C591-78EB-027218B4D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55065A-3103-07AF-5E50-6089D2D0E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t="5566"/>
          <a:stretch>
            <a:fillRect/>
          </a:stretch>
        </p:blipFill>
        <p:spPr>
          <a:xfrm>
            <a:off x="204357" y="1816184"/>
            <a:ext cx="2424251" cy="3826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5F62E-DC3D-F6A2-6DBF-6517ED38B09B}"/>
              </a:ext>
            </a:extLst>
          </p:cNvPr>
          <p:cNvSpPr txBox="1"/>
          <p:nvPr/>
        </p:nvSpPr>
        <p:spPr>
          <a:xfrm>
            <a:off x="290508" y="538432"/>
            <a:ext cx="1324080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9F38256-58F2-8259-7BB9-30007F459403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822C58A-8BCF-234C-EB85-BC63A9F75089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2B74819-81CB-96A0-456D-E926E22D4D77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5C11AAA-0054-ED22-FB7B-94BAD4624569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BAC41D8-6CC4-D06E-14B4-46D5A4C7F75B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86A17A8-C64C-CF29-AE5C-4771CA96995D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023F2FA-E844-7A0A-4850-6ADA8FBC0AE0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04873C0-FE03-A0A0-3188-1B225D65BE43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F4555AF-5396-1BE2-75A4-ADFC1AE022F1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6144853-1F41-2764-C10A-4AF88895B6CD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E851CCD-763C-7E7E-EED6-FD2BE2B4749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5D9F022-1F16-2D07-1A23-C7D2AD1269A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2844647-2E90-6187-B3DB-FCB7CF8CFAA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07EC4D0-E0CC-601A-2BA1-6A6B63F43083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9A1BDEB-B9DD-A832-6833-BBC846E2CC54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33FA8F1-D613-4006-0D4D-9FF729F98A12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33C1461-A6B9-A055-DA3F-09971698D609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2F034FC-36DF-DF57-0AC2-2B6F04B77B9D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F8DC4FC-B24A-B3D5-0FE7-CB257682A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DE75B91-FF66-91CD-05AA-455D969DD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36058CE-2BB0-D15B-E093-5E60F3AC8F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7FAA079-C734-8732-BBF0-F6408394B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2715C3F-B188-44AC-2C60-EDE0C910B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ED47156-4358-9055-E9AF-9048EBE32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A1C374-4550-DDA6-4B10-BC64D1F6AC15}"/>
              </a:ext>
            </a:extLst>
          </p:cNvPr>
          <p:cNvSpPr txBox="1"/>
          <p:nvPr/>
        </p:nvSpPr>
        <p:spPr>
          <a:xfrm>
            <a:off x="2935283" y="1749040"/>
            <a:ext cx="171521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동양풍 도사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97CB-57EB-B73C-8012-73FBE2CCF556}"/>
              </a:ext>
            </a:extLst>
          </p:cNvPr>
          <p:cNvSpPr txBox="1"/>
          <p:nvPr/>
        </p:nvSpPr>
        <p:spPr>
          <a:xfrm>
            <a:off x="3840548" y="2881648"/>
            <a:ext cx="628377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아이디어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2425-3902-EDAD-C604-930D3651F828}"/>
              </a:ext>
            </a:extLst>
          </p:cNvPr>
          <p:cNvSpPr txBox="1"/>
          <p:nvPr/>
        </p:nvSpPr>
        <p:spPr>
          <a:xfrm>
            <a:off x="2935283" y="2013520"/>
            <a:ext cx="636231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스타일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부챗살을 피뢰침 삼아 번개를 유도하고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공격으로 단일 대상에게 높은 피해를 주는 딜러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E8A6DD4-0ED9-BEED-1CFB-C7C3082E8BEA}"/>
              </a:ext>
            </a:extLst>
          </p:cNvPr>
          <p:cNvSpPr/>
          <p:nvPr/>
        </p:nvSpPr>
        <p:spPr>
          <a:xfrm>
            <a:off x="3535013" y="2787092"/>
            <a:ext cx="177519" cy="358388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6C8E2-65DE-6758-CE0E-F9EBAB92B0C0}"/>
              </a:ext>
            </a:extLst>
          </p:cNvPr>
          <p:cNvSpPr txBox="1"/>
          <p:nvPr/>
        </p:nvSpPr>
        <p:spPr>
          <a:xfrm>
            <a:off x="5152025" y="3954831"/>
            <a:ext cx="2465419" cy="50783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 과정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 분석 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무기 구조 분석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부채면 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D94018-BDA6-E59C-08C6-2E52661CD4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8636" y="4727815"/>
            <a:ext cx="2048017" cy="1404909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70E4129-048C-598E-96C5-333A3375F96A}"/>
              </a:ext>
            </a:extLst>
          </p:cNvPr>
          <p:cNvSpPr/>
          <p:nvPr/>
        </p:nvSpPr>
        <p:spPr>
          <a:xfrm rot="16200000">
            <a:off x="9043610" y="5344351"/>
            <a:ext cx="177519" cy="358388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>
            <a:extLst>
              <a:ext uri="{FF2B5EF4-FFF2-40B4-BE49-F238E27FC236}">
                <a16:creationId xmlns:a16="http://schemas.microsoft.com/office/drawing/2014/main" id="{0BF65D6F-3697-C84A-83F5-06D1391EA494}"/>
              </a:ext>
            </a:extLst>
          </p:cNvPr>
          <p:cNvSpPr/>
          <p:nvPr/>
        </p:nvSpPr>
        <p:spPr>
          <a:xfrm>
            <a:off x="9532748" y="5383637"/>
            <a:ext cx="279816" cy="279816"/>
          </a:xfrm>
          <a:prstGeom prst="plus">
            <a:avLst>
              <a:gd name="adj" fmla="val 42429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6547CE-D60A-26BE-09DA-EFA4637FA452}"/>
              </a:ext>
            </a:extLst>
          </p:cNvPr>
          <p:cNvSpPr txBox="1"/>
          <p:nvPr/>
        </p:nvSpPr>
        <p:spPr>
          <a:xfrm>
            <a:off x="9507452" y="5756926"/>
            <a:ext cx="92493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부채면 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6234FAA-F8F6-5D54-69BF-EEA85383712A}"/>
              </a:ext>
            </a:extLst>
          </p:cNvPr>
          <p:cNvGrpSpPr/>
          <p:nvPr/>
        </p:nvGrpSpPr>
        <p:grpSpPr>
          <a:xfrm>
            <a:off x="5152685" y="4830722"/>
            <a:ext cx="2154687" cy="1208125"/>
            <a:chOff x="2978261" y="4945248"/>
            <a:chExt cx="2154687" cy="120812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50DA02C-DFE9-3D29-3569-9902E4E22486}"/>
                </a:ext>
              </a:extLst>
            </p:cNvPr>
            <p:cNvGrpSpPr/>
            <p:nvPr/>
          </p:nvGrpSpPr>
          <p:grpSpPr>
            <a:xfrm>
              <a:off x="2978261" y="4985888"/>
              <a:ext cx="1855416" cy="1167485"/>
              <a:chOff x="5083180" y="4983380"/>
              <a:chExt cx="1855416" cy="1167485"/>
            </a:xfrm>
          </p:grpSpPr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7F34F1EC-17B9-965B-153E-8CEEB15ED956}"/>
                  </a:ext>
                </a:extLst>
              </p:cNvPr>
              <p:cNvSpPr/>
              <p:nvPr/>
            </p:nvSpPr>
            <p:spPr>
              <a:xfrm rot="18000000">
                <a:off x="5583274" y="522747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F6C79B7B-8622-796F-0E84-2F643091DEEB}"/>
                  </a:ext>
                </a:extLst>
              </p:cNvPr>
              <p:cNvSpPr/>
              <p:nvPr/>
            </p:nvSpPr>
            <p:spPr>
              <a:xfrm rot="19200000">
                <a:off x="5685605" y="5096983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01B9E73D-A18B-B265-3114-2D3D636BA46C}"/>
                  </a:ext>
                </a:extLst>
              </p:cNvPr>
              <p:cNvSpPr/>
              <p:nvPr/>
            </p:nvSpPr>
            <p:spPr>
              <a:xfrm rot="20400000">
                <a:off x="5824112" y="501534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B4DC610-1809-D413-9AF6-F6F014977C79}"/>
                  </a:ext>
                </a:extLst>
              </p:cNvPr>
              <p:cNvSpPr/>
              <p:nvPr/>
            </p:nvSpPr>
            <p:spPr>
              <a:xfrm>
                <a:off x="5981920" y="4983380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F585DA44-64F0-96FF-D139-DD2D0603B6AE}"/>
                  </a:ext>
                </a:extLst>
              </p:cNvPr>
              <p:cNvSpPr/>
              <p:nvPr/>
            </p:nvSpPr>
            <p:spPr>
              <a:xfrm rot="1200000">
                <a:off x="6145640" y="501534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4A3D332D-BC17-7A1F-54F3-C9A29CE1AEDE}"/>
                  </a:ext>
                </a:extLst>
              </p:cNvPr>
              <p:cNvSpPr/>
              <p:nvPr/>
            </p:nvSpPr>
            <p:spPr>
              <a:xfrm rot="2400000">
                <a:off x="6286393" y="5096983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2DA54FA8-EAE5-FBAD-248D-ABEE57E6D70A}"/>
                  </a:ext>
                </a:extLst>
              </p:cNvPr>
              <p:cNvSpPr/>
              <p:nvPr/>
            </p:nvSpPr>
            <p:spPr>
              <a:xfrm rot="3600000">
                <a:off x="6384808" y="5227477"/>
                <a:ext cx="53694" cy="1053882"/>
              </a:xfrm>
              <a:prstGeom prst="trapezoid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D927294-AED0-D4B6-8068-9FC72CD0B503}"/>
                </a:ext>
              </a:extLst>
            </p:cNvPr>
            <p:cNvSpPr/>
            <p:nvPr/>
          </p:nvSpPr>
          <p:spPr>
            <a:xfrm>
              <a:off x="3026886" y="4945248"/>
              <a:ext cx="1761898" cy="771226"/>
            </a:xfrm>
            <a:custGeom>
              <a:avLst/>
              <a:gdLst>
                <a:gd name="connsiteX0" fmla="*/ 883079 w 1761898"/>
                <a:gd name="connsiteY0" fmla="*/ 7 h 771226"/>
                <a:gd name="connsiteX1" fmla="*/ 1761898 w 1761898"/>
                <a:gd name="connsiteY1" fmla="*/ 577806 h 771226"/>
                <a:gd name="connsiteX2" fmla="*/ 1403429 w 1761898"/>
                <a:gd name="connsiteY2" fmla="*/ 771226 h 771226"/>
                <a:gd name="connsiteX3" fmla="*/ 1398871 w 1761898"/>
                <a:gd name="connsiteY3" fmla="*/ 767754 h 771226"/>
                <a:gd name="connsiteX4" fmla="*/ 883079 w 1761898"/>
                <a:gd name="connsiteY4" fmla="*/ 610753 h 771226"/>
                <a:gd name="connsiteX5" fmla="*/ 365930 w 1761898"/>
                <a:gd name="connsiteY5" fmla="*/ 763916 h 771226"/>
                <a:gd name="connsiteX6" fmla="*/ 359485 w 1761898"/>
                <a:gd name="connsiteY6" fmla="*/ 768753 h 771226"/>
                <a:gd name="connsiteX7" fmla="*/ 0 w 1761898"/>
                <a:gd name="connsiteY7" fmla="*/ 571584 h 771226"/>
                <a:gd name="connsiteX8" fmla="*/ 883079 w 1761898"/>
                <a:gd name="connsiteY8" fmla="*/ 7 h 77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1898" h="771226">
                  <a:moveTo>
                    <a:pt x="883079" y="7"/>
                  </a:moveTo>
                  <a:cubicBezTo>
                    <a:pt x="1254613" y="1456"/>
                    <a:pt x="1594050" y="224626"/>
                    <a:pt x="1761898" y="577806"/>
                  </a:cubicBezTo>
                  <a:lnTo>
                    <a:pt x="1403429" y="771226"/>
                  </a:lnTo>
                  <a:lnTo>
                    <a:pt x="1398871" y="767754"/>
                  </a:lnTo>
                  <a:cubicBezTo>
                    <a:pt x="1246589" y="667633"/>
                    <a:pt x="1068846" y="611478"/>
                    <a:pt x="883079" y="610753"/>
                  </a:cubicBezTo>
                  <a:cubicBezTo>
                    <a:pt x="697189" y="610028"/>
                    <a:pt x="518958" y="664868"/>
                    <a:pt x="365930" y="763916"/>
                  </a:cubicBezTo>
                  <a:lnTo>
                    <a:pt x="359485" y="768753"/>
                  </a:lnTo>
                  <a:lnTo>
                    <a:pt x="0" y="571584"/>
                  </a:lnTo>
                  <a:cubicBezTo>
                    <a:pt x="170155" y="219364"/>
                    <a:pt x="511298" y="-1443"/>
                    <a:pt x="883079" y="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EA5EBD1-944D-11EF-B058-0EC69CE477D5}"/>
                </a:ext>
              </a:extLst>
            </p:cNvPr>
            <p:cNvCxnSpPr>
              <a:cxnSpLocks/>
              <a:stCxn id="62" idx="7"/>
              <a:endCxn id="64" idx="1"/>
            </p:cNvCxnSpPr>
            <p:nvPr/>
          </p:nvCxnSpPr>
          <p:spPr>
            <a:xfrm flipV="1">
              <a:off x="4364874" y="5120876"/>
              <a:ext cx="366238" cy="165116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F23E5C2-3DD9-068C-D789-127AB913A550}"/>
                </a:ext>
              </a:extLst>
            </p:cNvPr>
            <p:cNvSpPr/>
            <p:nvPr/>
          </p:nvSpPr>
          <p:spPr>
            <a:xfrm>
              <a:off x="4304518" y="5275637"/>
              <a:ext cx="70711" cy="70711"/>
            </a:xfrm>
            <a:prstGeom prst="ellipse">
              <a:avLst/>
            </a:prstGeom>
            <a:solidFill>
              <a:srgbClr val="F3FAFF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DC6CDC4-69F4-2A16-06DB-3FD47E0BA826}"/>
                </a:ext>
              </a:extLst>
            </p:cNvPr>
            <p:cNvSpPr txBox="1"/>
            <p:nvPr/>
          </p:nvSpPr>
          <p:spPr>
            <a:xfrm>
              <a:off x="4731112" y="5036237"/>
              <a:ext cx="401836" cy="169277"/>
            </a:xfrm>
            <a:prstGeom prst="rect">
              <a:avLst/>
            </a:prstGeom>
            <a:noFill/>
            <a:effectLst/>
          </p:spPr>
          <p:txBody>
            <a:bodyPr wrap="none" lIns="36000" tIns="0" rIns="0" bIns="0" rtlCol="0" anchor="t">
              <a:spAutoFit/>
            </a:bodyPr>
            <a:lstStyle/>
            <a:p>
              <a:pPr algn="ctr"/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부채면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D4C212-172F-7D9D-952F-4EBCA016A47A}"/>
                </a:ext>
              </a:extLst>
            </p:cNvPr>
            <p:cNvSpPr txBox="1"/>
            <p:nvPr/>
          </p:nvSpPr>
          <p:spPr>
            <a:xfrm>
              <a:off x="4521127" y="5853276"/>
              <a:ext cx="401836" cy="169277"/>
            </a:xfrm>
            <a:prstGeom prst="rect">
              <a:avLst/>
            </a:prstGeom>
            <a:noFill/>
            <a:effectLst/>
          </p:spPr>
          <p:txBody>
            <a:bodyPr wrap="none" lIns="36000" tIns="0" rIns="0" bIns="0" rtlCol="0" anchor="t">
              <a:spAutoFit/>
            </a:bodyPr>
            <a:lstStyle/>
            <a:p>
              <a:pPr algn="ctr"/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B33EEBF-A9A4-E433-B803-BC392C86AD3B}"/>
                </a:ext>
              </a:extLst>
            </p:cNvPr>
            <p:cNvCxnSpPr>
              <a:cxnSpLocks/>
              <a:stCxn id="70" idx="6"/>
              <a:endCxn id="65" idx="1"/>
            </p:cNvCxnSpPr>
            <p:nvPr/>
          </p:nvCxnSpPr>
          <p:spPr>
            <a:xfrm>
              <a:off x="4114951" y="5885847"/>
              <a:ext cx="406176" cy="52068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598E1BD-293B-9F2A-8A8B-26DD597ECA31}"/>
                </a:ext>
              </a:extLst>
            </p:cNvPr>
            <p:cNvSpPr/>
            <p:nvPr/>
          </p:nvSpPr>
          <p:spPr>
            <a:xfrm>
              <a:off x="4044240" y="5850491"/>
              <a:ext cx="70711" cy="70711"/>
            </a:xfrm>
            <a:prstGeom prst="ellipse">
              <a:avLst/>
            </a:prstGeom>
            <a:solidFill>
              <a:srgbClr val="F3FAFF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8" name="그림 87" descr="폰트, 텍스트, 그래픽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E5DFE0-C261-D430-7FB0-C584B4D80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8121" r="5001" b="25585"/>
          <a:stretch>
            <a:fillRect/>
          </a:stretch>
        </p:blipFill>
        <p:spPr>
          <a:xfrm>
            <a:off x="312535" y="4208746"/>
            <a:ext cx="2207895" cy="355601"/>
          </a:xfrm>
          <a:prstGeom prst="rect">
            <a:avLst/>
          </a:prstGeom>
          <a:effectLst>
            <a:glow rad="38100">
              <a:schemeClr val="bg1">
                <a:lumMod val="8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70340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AC52A-82B0-8D44-6840-AD93883FA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82C9FA-740C-38D0-8A26-B998E335C8AC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9A0BB-4627-4B31-BC5C-E46AC9D68D7F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8CEDB5-D9B6-D007-F31E-1F2758D3435B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83E466F-78C2-A455-D1F7-EBE9C76772A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E68879D-7B64-2732-6D0A-791230B0280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E6C31F7-B162-B561-70E0-C669F6E3A1D3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C35E7F4-4541-D710-1299-3EDE3877134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64D57EB-E126-4347-B21B-4B8F68DE741D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CE431D5-ABC9-0C81-D4D0-E833CEB6E2E5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2E59B5F-BF5B-9B17-8E88-59426FE003B8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A9201FA-8DCC-1A22-B9AE-BDAE84AB6A80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5DC5331-E7D6-180E-B950-EF5F5D7CD094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034A3D4-C1B4-4435-4DBB-808865C469B1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D9AF8A-97A1-F71B-C6B6-D63228A052EF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FEE5CAD-DE02-D2D6-2FE4-41F4F7B323E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3319B63-0DB3-3824-A6AD-3333E9AF5137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891145E-326C-DBCB-3410-5B8D05004792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F9F11ED-CEFB-1CEE-EBC6-253B1CAD0D0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A6446A4-7B87-AB5C-25EA-2A14F4CE57D3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3E0B43-1F44-9040-4534-2A68E6538ECD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C9B64B3-7B45-E316-7389-8B9CF3149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AE5C235F-F309-6693-5FF2-EF995526B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BC88B1F-B787-7847-E15F-E88B63ABE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CC81601-5C69-BC3F-61E0-4351BD8BD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096EA36-A569-D8D5-9F1D-EECDC3D68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DA55E81-874C-1F16-13AE-32FBA478C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661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2A59-0815-2955-54EF-993AB336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52039-EF59-4C4A-7919-EEE0F9CF3C44}"/>
              </a:ext>
            </a:extLst>
          </p:cNvPr>
          <p:cNvSpPr txBox="1"/>
          <p:nvPr/>
        </p:nvSpPr>
        <p:spPr>
          <a:xfrm>
            <a:off x="545151" y="2912493"/>
            <a:ext cx="5219378" cy="381195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기획자가 되고 싶은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7239E-4DEF-676C-46CE-AD2608D91C4B}"/>
              </a:ext>
            </a:extLst>
          </p:cNvPr>
          <p:cNvSpPr txBox="1"/>
          <p:nvPr/>
        </p:nvSpPr>
        <p:spPr>
          <a:xfrm>
            <a:off x="545151" y="4858251"/>
            <a:ext cx="5219378" cy="18114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논리적인 사고를 바탕으로 전투를 설계하여 유저들에게 몰입감과 즐거움을 선사하는 기획자가 되겠습니다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BC329E-EDCD-2667-EAB5-3C4572478928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4869EA-4EB4-C87A-1B6D-7305B4B20CA1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B09CF20-120C-FEC7-6B14-B02D8A2F6EB0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FE8FCFC-A89C-BF8C-1CB1-9E71D6BD4680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32B2-C881-6F6C-09DC-061254866E2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BFEFAF8-1FF1-AE77-63AD-3F3CE040129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8BA6C55-2CA9-60F7-AE5E-4440389F8AC4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541EF57-850E-7A83-2DFB-42DA2FDC3D8C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5C7449-E1D9-C889-B082-23D00572FBEA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1F6E41D-6F0E-5F42-9361-74714AC2EB9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C7598D3-3217-BC5B-5165-C8E15E55C5F0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E3DA6EB-FBE3-5E23-2973-6DB35A0EB78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2AE4614-DE5B-3F8C-01E8-B30F13D4CB64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78AEE28-F8EC-6108-CEBD-7B52B8731462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13E9BFE-83B9-2EFF-15D2-9F602D1F1879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6CDF68-9074-18B0-96D5-9C72F0693F4E}"/>
                  </a:ext>
                </a:extLst>
              </p:cNvPr>
              <p:cNvGrpSpPr/>
              <p:nvPr/>
            </p:nvGrpSpPr>
            <p:grpSpPr>
              <a:xfrm>
                <a:off x="5952088" y="51640"/>
                <a:ext cx="1440000" cy="277915"/>
                <a:chOff x="5952088" y="2355329"/>
                <a:chExt cx="1440000" cy="277915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30859F2-D306-1E3B-880E-08CC3CDB6E6C}"/>
                    </a:ext>
                  </a:extLst>
                </p:cNvPr>
                <p:cNvSpPr/>
                <p:nvPr/>
              </p:nvSpPr>
              <p:spPr>
                <a:xfrm>
                  <a:off x="595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961206-57FD-521A-AF66-46E3752B022C}"/>
                    </a:ext>
                  </a:extLst>
                </p:cNvPr>
                <p:cNvSpPr txBox="1"/>
                <p:nvPr/>
              </p:nvSpPr>
              <p:spPr>
                <a:xfrm>
                  <a:off x="650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마무리</a:t>
                  </a:r>
                </a:p>
              </p:txBody>
            </p: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3D01A27-434C-8A87-8D7D-84BAF8769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9D6525E-D805-1CB3-6715-5D119415E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E03E32C-CC1A-01AC-154D-CB5A4E1B2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A4B11D9-0A01-9154-9B13-313A1988A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63C665B-B7FA-CEFE-6E14-2F5D67D20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A512221-4306-1B6F-304A-798AA2DAA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6583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13438</TotalTime>
  <Words>1450</Words>
  <Application>Microsoft Office PowerPoint</Application>
  <PresentationFormat>와이드스크린</PresentationFormat>
  <Paragraphs>243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7" baseType="lpstr">
      <vt:lpstr>IBMPlexMono-Regular</vt:lpstr>
      <vt:lpstr>Noto Sans KR</vt:lpstr>
      <vt:lpstr>Pretendard</vt:lpstr>
      <vt:lpstr>Pretendard Black</vt:lpstr>
      <vt:lpstr>Pretendard ExtraBold</vt:lpstr>
      <vt:lpstr>Pretendard Medium</vt:lpstr>
      <vt:lpstr>Pretendard SemiBold</vt:lpstr>
      <vt:lpstr>맑은 고딕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652</cp:revision>
  <dcterms:created xsi:type="dcterms:W3CDTF">2025-06-06T11:22:44Z</dcterms:created>
  <dcterms:modified xsi:type="dcterms:W3CDTF">2025-10-15T04:02:52Z</dcterms:modified>
</cp:coreProperties>
</file>